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5143500" type="screen16x9"/>
  <p:notesSz cx="6858000" cy="9144000"/>
  <p:embeddedFontLst>
    <p:embeddedFont>
      <p:font typeface="Anaheim" panose="020B0604020202020204" charset="0"/>
      <p:regular r:id="rId47"/>
      <p:bold r:id="rId48"/>
    </p:embeddedFont>
    <p:embeddedFont>
      <p:font typeface="Archivo Narrow" panose="020B0604020202020204" charset="0"/>
      <p:regular r:id="rId49"/>
      <p:bold r:id="rId50"/>
      <p:italic r:id="rId51"/>
      <p:boldItalic r:id="rId52"/>
    </p:embeddedFont>
    <p:embeddedFont>
      <p:font typeface="Barlow" panose="00000500000000000000" pitchFamily="2" charset="0"/>
      <p:regular r:id="rId53"/>
      <p:bold r:id="rId54"/>
      <p:italic r:id="rId55"/>
      <p:boldItalic r:id="rId56"/>
    </p:embeddedFont>
    <p:embeddedFont>
      <p:font typeface="DM Sans" pitchFamily="2" charset="0"/>
      <p:regular r:id="rId57"/>
      <p:bold r:id="rId58"/>
      <p:italic r:id="rId59"/>
      <p:boldItalic r:id="rId60"/>
    </p:embeddedFont>
    <p:embeddedFont>
      <p:font typeface="Lato Light" panose="020F0502020204030203" pitchFamily="34" charset="0"/>
      <p:regular r:id="rId61"/>
    </p:embeddedFont>
    <p:embeddedFont>
      <p:font typeface="Mulish" panose="020B0604020202020204" charset="0"/>
      <p:regular r:id="rId62"/>
      <p:bold r:id="rId63"/>
      <p:italic r:id="rId64"/>
      <p:boldItalic r:id="rId65"/>
    </p:embeddedFont>
    <p:embeddedFont>
      <p:font typeface="Nunito Light" pitchFamily="2" charset="0"/>
      <p:regular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90"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202a79da85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202a79da8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202a79da85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202a79da8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202a79da85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202a79da85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1fd571c32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1fd571c32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1fd571c323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1fd571c32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202a79da85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202a79da8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202a79da85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202a79da8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3202a79da85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3202a79da85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dc6886e279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dc6886e27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dc6886e279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dc6886e27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1fd571c323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31fd571c32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202a79da85_2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3202a79da85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202a79da85_2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202a79da85_2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202a79da85_2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202a79da85_2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202a79da85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202a79da85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202a79da85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3202a79da85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202a79da85_2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202a79da85_2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dc7f6f473f_3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dc7f6f473f_3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202a79da85_2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202a79da85_2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dbbbe55007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dbbbe5500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Invistico is an alias for this specific airline’s data for security purposes.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dc7f6f473f_3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dc7f6f473f_3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dc7f6f473f_3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dc7f6f473f_3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dc7f6f473f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dc7f6f473f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dc7f6f473f_3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dc7f6f473f_3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31fd571c323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31fd571c32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1fd571c323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1fd571c323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202a79da85_2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3202a79da85_2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3202a79da85_2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3202a79da85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202a79da85_2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202a79da85_2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202a79da85_2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3202a79da85_2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dbbbe5500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dbbbe5500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dbbbe55007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dbbbe5500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2dc7f6f473f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2dc7f6f473f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dc6886e279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dc6886e27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dc7f6f473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dc7f6f47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bbbe55007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bbbe55007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bbbe55007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bbbe55007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202a79da85_2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202a79da85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dc6886e279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dc6886e27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1fd571c32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1fd571c32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31.png"/><Relationship Id="rId4" Type="http://schemas.openxmlformats.org/officeDocument/2006/relationships/image" Target="../media/image2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33.png"/><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34.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Master" Target="../slideMasters/slideMaster1.xml"/><Relationship Id="rId6" Type="http://schemas.openxmlformats.org/officeDocument/2006/relationships/image" Target="../media/image37.png"/><Relationship Id="rId5" Type="http://schemas.openxmlformats.org/officeDocument/2006/relationships/image" Target="../media/image18.png"/><Relationship Id="rId4" Type="http://schemas.openxmlformats.org/officeDocument/2006/relationships/image" Target="../media/image3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9.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1.png"/><Relationship Id="rId5" Type="http://schemas.openxmlformats.org/officeDocument/2006/relationships/image" Target="../media/image15.png"/><Relationship Id="rId4" Type="http://schemas.openxmlformats.org/officeDocument/2006/relationships/image" Target="../media/image4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79688" y="786450"/>
            <a:ext cx="6984600" cy="16101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079712" y="2589603"/>
            <a:ext cx="69846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309396" y="-67899"/>
            <a:ext cx="9762808" cy="2072599"/>
            <a:chOff x="-309396" y="-67899"/>
            <a:chExt cx="9762808" cy="2072599"/>
          </a:xfrm>
        </p:grpSpPr>
        <p:pic>
          <p:nvPicPr>
            <p:cNvPr id="12" name="Google Shape;12;p2"/>
            <p:cNvPicPr preferRelativeResize="0"/>
            <p:nvPr/>
          </p:nvPicPr>
          <p:blipFill>
            <a:blip r:embed="rId2">
              <a:alphaModFix/>
            </a:blip>
            <a:stretch>
              <a:fillRect/>
            </a:stretch>
          </p:blipFill>
          <p:spPr>
            <a:xfrm>
              <a:off x="-309396" y="108370"/>
              <a:ext cx="1022625" cy="1436154"/>
            </a:xfrm>
            <a:prstGeom prst="rect">
              <a:avLst/>
            </a:prstGeom>
            <a:noFill/>
            <a:ln>
              <a:noFill/>
            </a:ln>
          </p:spPr>
        </p:pic>
        <p:pic>
          <p:nvPicPr>
            <p:cNvPr id="13" name="Google Shape;13;p2"/>
            <p:cNvPicPr preferRelativeResize="0"/>
            <p:nvPr/>
          </p:nvPicPr>
          <p:blipFill>
            <a:blip r:embed="rId3">
              <a:alphaModFix/>
            </a:blip>
            <a:stretch>
              <a:fillRect/>
            </a:stretch>
          </p:blipFill>
          <p:spPr>
            <a:xfrm>
              <a:off x="3561661" y="-67899"/>
              <a:ext cx="2020675" cy="409000"/>
            </a:xfrm>
            <a:prstGeom prst="rect">
              <a:avLst/>
            </a:prstGeom>
            <a:noFill/>
            <a:ln>
              <a:noFill/>
            </a:ln>
          </p:spPr>
        </p:pic>
        <p:pic>
          <p:nvPicPr>
            <p:cNvPr id="14" name="Google Shape;14;p2"/>
            <p:cNvPicPr preferRelativeResize="0"/>
            <p:nvPr/>
          </p:nvPicPr>
          <p:blipFill>
            <a:blip r:embed="rId4">
              <a:alphaModFix/>
            </a:blip>
            <a:stretch>
              <a:fillRect/>
            </a:stretch>
          </p:blipFill>
          <p:spPr>
            <a:xfrm rot="5400000">
              <a:off x="7939750" y="491037"/>
              <a:ext cx="2004699" cy="102262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713225" y="2755550"/>
            <a:ext cx="4563300" cy="1163100"/>
          </a:xfrm>
          <a:prstGeom prst="rect">
            <a:avLst/>
          </a:prstGeom>
        </p:spPr>
        <p:txBody>
          <a:bodyPr spcFirstLastPara="1" wrap="square" lIns="91425" tIns="91425" rIns="91425" bIns="91425" anchor="b" anchorCtr="0">
            <a:noAutofit/>
          </a:bodyPr>
          <a:lstStyle>
            <a:lvl1pPr lvl="0" algn="l">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6" name="Google Shape;56;p11"/>
          <p:cNvSpPr txBox="1">
            <a:spLocks noGrp="1"/>
          </p:cNvSpPr>
          <p:nvPr>
            <p:ph type="subTitle" idx="1"/>
          </p:nvPr>
        </p:nvSpPr>
        <p:spPr>
          <a:xfrm>
            <a:off x="713225" y="4106900"/>
            <a:ext cx="4563300" cy="497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3784375" y="445025"/>
            <a:ext cx="46464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 name="Google Shape;60;p13"/>
          <p:cNvSpPr txBox="1">
            <a:spLocks noGrp="1"/>
          </p:cNvSpPr>
          <p:nvPr>
            <p:ph type="subTitle" idx="1"/>
          </p:nvPr>
        </p:nvSpPr>
        <p:spPr>
          <a:xfrm>
            <a:off x="4577199" y="1578227"/>
            <a:ext cx="3853500" cy="40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3"/>
          <p:cNvSpPr txBox="1">
            <a:spLocks noGrp="1"/>
          </p:cNvSpPr>
          <p:nvPr>
            <p:ph type="subTitle" idx="2"/>
          </p:nvPr>
        </p:nvSpPr>
        <p:spPr>
          <a:xfrm>
            <a:off x="4577199" y="2426822"/>
            <a:ext cx="3853500" cy="40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 name="Google Shape;62;p13"/>
          <p:cNvSpPr txBox="1">
            <a:spLocks noGrp="1"/>
          </p:cNvSpPr>
          <p:nvPr>
            <p:ph type="subTitle" idx="3"/>
          </p:nvPr>
        </p:nvSpPr>
        <p:spPr>
          <a:xfrm>
            <a:off x="4577199" y="3275417"/>
            <a:ext cx="3853500" cy="40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 name="Google Shape;63;p13"/>
          <p:cNvSpPr txBox="1">
            <a:spLocks noGrp="1"/>
          </p:cNvSpPr>
          <p:nvPr>
            <p:ph type="subTitle" idx="4"/>
          </p:nvPr>
        </p:nvSpPr>
        <p:spPr>
          <a:xfrm>
            <a:off x="4577199" y="4124012"/>
            <a:ext cx="3853500" cy="40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5" hasCustomPrompt="1"/>
          </p:nvPr>
        </p:nvSpPr>
        <p:spPr>
          <a:xfrm>
            <a:off x="3784375" y="1246280"/>
            <a:ext cx="734700" cy="735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title" idx="6" hasCustomPrompt="1"/>
          </p:nvPr>
        </p:nvSpPr>
        <p:spPr>
          <a:xfrm>
            <a:off x="3784375" y="2943342"/>
            <a:ext cx="734700" cy="735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title" idx="7" hasCustomPrompt="1"/>
          </p:nvPr>
        </p:nvSpPr>
        <p:spPr>
          <a:xfrm>
            <a:off x="3784375" y="2094811"/>
            <a:ext cx="734700" cy="735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8" hasCustomPrompt="1"/>
          </p:nvPr>
        </p:nvSpPr>
        <p:spPr>
          <a:xfrm>
            <a:off x="3784375" y="3791872"/>
            <a:ext cx="734700" cy="735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subTitle" idx="9"/>
          </p:nvPr>
        </p:nvSpPr>
        <p:spPr>
          <a:xfrm>
            <a:off x="4577199" y="1246275"/>
            <a:ext cx="3853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9" name="Google Shape;69;p13"/>
          <p:cNvSpPr txBox="1">
            <a:spLocks noGrp="1"/>
          </p:cNvSpPr>
          <p:nvPr>
            <p:ph type="subTitle" idx="13"/>
          </p:nvPr>
        </p:nvSpPr>
        <p:spPr>
          <a:xfrm>
            <a:off x="4577199" y="2094695"/>
            <a:ext cx="3853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0" name="Google Shape;70;p13"/>
          <p:cNvSpPr txBox="1">
            <a:spLocks noGrp="1"/>
          </p:cNvSpPr>
          <p:nvPr>
            <p:ph type="subTitle" idx="14"/>
          </p:nvPr>
        </p:nvSpPr>
        <p:spPr>
          <a:xfrm>
            <a:off x="4577199" y="2943115"/>
            <a:ext cx="3853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1" name="Google Shape;71;p13"/>
          <p:cNvSpPr txBox="1">
            <a:spLocks noGrp="1"/>
          </p:cNvSpPr>
          <p:nvPr>
            <p:ph type="subTitle" idx="15"/>
          </p:nvPr>
        </p:nvSpPr>
        <p:spPr>
          <a:xfrm>
            <a:off x="4577199" y="3791535"/>
            <a:ext cx="3853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72" name="Google Shape;72;p13"/>
          <p:cNvGrpSpPr/>
          <p:nvPr/>
        </p:nvGrpSpPr>
        <p:grpSpPr>
          <a:xfrm>
            <a:off x="152396" y="223425"/>
            <a:ext cx="8991612" cy="5145625"/>
            <a:chOff x="152396" y="223425"/>
            <a:chExt cx="8991612" cy="5145625"/>
          </a:xfrm>
        </p:grpSpPr>
        <p:pic>
          <p:nvPicPr>
            <p:cNvPr id="73" name="Google Shape;73;p13"/>
            <p:cNvPicPr preferRelativeResize="0"/>
            <p:nvPr/>
          </p:nvPicPr>
          <p:blipFill>
            <a:blip r:embed="rId2">
              <a:alphaModFix/>
            </a:blip>
            <a:stretch>
              <a:fillRect/>
            </a:stretch>
          </p:blipFill>
          <p:spPr>
            <a:xfrm>
              <a:off x="6056835" y="4715424"/>
              <a:ext cx="3087173" cy="653625"/>
            </a:xfrm>
            <a:prstGeom prst="rect">
              <a:avLst/>
            </a:prstGeom>
            <a:noFill/>
            <a:ln>
              <a:noFill/>
            </a:ln>
          </p:spPr>
        </p:pic>
        <p:pic>
          <p:nvPicPr>
            <p:cNvPr id="74" name="Google Shape;74;p13"/>
            <p:cNvPicPr preferRelativeResize="0"/>
            <p:nvPr/>
          </p:nvPicPr>
          <p:blipFill>
            <a:blip r:embed="rId3">
              <a:alphaModFix/>
            </a:blip>
            <a:stretch>
              <a:fillRect/>
            </a:stretch>
          </p:blipFill>
          <p:spPr>
            <a:xfrm>
              <a:off x="8226566" y="223425"/>
              <a:ext cx="408425" cy="102100"/>
            </a:xfrm>
            <a:prstGeom prst="rect">
              <a:avLst/>
            </a:prstGeom>
            <a:noFill/>
            <a:ln>
              <a:noFill/>
            </a:ln>
          </p:spPr>
        </p:pic>
        <p:pic>
          <p:nvPicPr>
            <p:cNvPr id="75" name="Google Shape;75;p13"/>
            <p:cNvPicPr preferRelativeResize="0"/>
            <p:nvPr/>
          </p:nvPicPr>
          <p:blipFill>
            <a:blip r:embed="rId4">
              <a:alphaModFix/>
            </a:blip>
            <a:stretch>
              <a:fillRect/>
            </a:stretch>
          </p:blipFill>
          <p:spPr>
            <a:xfrm>
              <a:off x="152396" y="3935876"/>
              <a:ext cx="818050" cy="114632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2592124" y="3548813"/>
            <a:ext cx="58386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8" name="Google Shape;78;p14"/>
          <p:cNvSpPr txBox="1">
            <a:spLocks noGrp="1"/>
          </p:cNvSpPr>
          <p:nvPr>
            <p:ph type="subTitle" idx="1"/>
          </p:nvPr>
        </p:nvSpPr>
        <p:spPr>
          <a:xfrm>
            <a:off x="2592250" y="932888"/>
            <a:ext cx="5838600" cy="2531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5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BLANK_1_1_1">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81" name="Google Shape;81;p15"/>
          <p:cNvPicPr preferRelativeResize="0"/>
          <p:nvPr/>
        </p:nvPicPr>
        <p:blipFill>
          <a:blip r:embed="rId2">
            <a:alphaModFix/>
          </a:blip>
          <a:stretch>
            <a:fillRect/>
          </a:stretch>
        </p:blipFill>
        <p:spPr>
          <a:xfrm>
            <a:off x="142479" y="680325"/>
            <a:ext cx="408425" cy="102100"/>
          </a:xfrm>
          <a:prstGeom prst="rect">
            <a:avLst/>
          </a:prstGeom>
          <a:noFill/>
          <a:ln>
            <a:noFill/>
          </a:ln>
        </p:spPr>
      </p:pic>
      <p:pic>
        <p:nvPicPr>
          <p:cNvPr id="82" name="Google Shape;82;p15"/>
          <p:cNvPicPr preferRelativeResize="0"/>
          <p:nvPr/>
        </p:nvPicPr>
        <p:blipFill>
          <a:blip r:embed="rId3">
            <a:alphaModFix/>
          </a:blip>
          <a:stretch>
            <a:fillRect/>
          </a:stretch>
        </p:blipFill>
        <p:spPr>
          <a:xfrm>
            <a:off x="142471" y="221554"/>
            <a:ext cx="1387211" cy="169234"/>
          </a:xfrm>
          <a:prstGeom prst="rect">
            <a:avLst/>
          </a:prstGeom>
          <a:noFill/>
          <a:ln>
            <a:noFill/>
          </a:ln>
        </p:spPr>
      </p:pic>
      <p:pic>
        <p:nvPicPr>
          <p:cNvPr id="83" name="Google Shape;83;p15"/>
          <p:cNvPicPr preferRelativeResize="0"/>
          <p:nvPr/>
        </p:nvPicPr>
        <p:blipFill>
          <a:blip r:embed="rId4">
            <a:alphaModFix/>
          </a:blip>
          <a:stretch>
            <a:fillRect/>
          </a:stretch>
        </p:blipFill>
        <p:spPr>
          <a:xfrm>
            <a:off x="8325946" y="1"/>
            <a:ext cx="818050" cy="1146325"/>
          </a:xfrm>
          <a:prstGeom prst="rect">
            <a:avLst/>
          </a:prstGeom>
          <a:noFill/>
          <a:ln>
            <a:noFill/>
          </a:ln>
        </p:spPr>
      </p:pic>
      <p:pic>
        <p:nvPicPr>
          <p:cNvPr id="84" name="Google Shape;84;p15"/>
          <p:cNvPicPr preferRelativeResize="0"/>
          <p:nvPr/>
        </p:nvPicPr>
        <p:blipFill>
          <a:blip r:embed="rId5">
            <a:alphaModFix/>
          </a:blip>
          <a:stretch>
            <a:fillRect/>
          </a:stretch>
        </p:blipFill>
        <p:spPr>
          <a:xfrm>
            <a:off x="3028423" y="4725049"/>
            <a:ext cx="3087173" cy="653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BLANK_1_1_1_1">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87" name="Google Shape;87;p16"/>
          <p:cNvPicPr preferRelativeResize="0"/>
          <p:nvPr/>
        </p:nvPicPr>
        <p:blipFill>
          <a:blip r:embed="rId2">
            <a:alphaModFix/>
          </a:blip>
          <a:stretch>
            <a:fillRect/>
          </a:stretch>
        </p:blipFill>
        <p:spPr>
          <a:xfrm rot="-5400000">
            <a:off x="-1017339" y="1017328"/>
            <a:ext cx="2577252" cy="542575"/>
          </a:xfrm>
          <a:prstGeom prst="rect">
            <a:avLst/>
          </a:prstGeom>
          <a:noFill/>
          <a:ln>
            <a:noFill/>
          </a:ln>
        </p:spPr>
      </p:pic>
      <p:pic>
        <p:nvPicPr>
          <p:cNvPr id="88" name="Google Shape;88;p16"/>
          <p:cNvPicPr preferRelativeResize="0"/>
          <p:nvPr/>
        </p:nvPicPr>
        <p:blipFill>
          <a:blip r:embed="rId3">
            <a:alphaModFix/>
          </a:blip>
          <a:stretch>
            <a:fillRect/>
          </a:stretch>
        </p:blipFill>
        <p:spPr>
          <a:xfrm>
            <a:off x="1235158" y="169636"/>
            <a:ext cx="275389" cy="275391"/>
          </a:xfrm>
          <a:prstGeom prst="rect">
            <a:avLst/>
          </a:prstGeom>
          <a:noFill/>
          <a:ln>
            <a:noFill/>
          </a:ln>
        </p:spPr>
      </p:pic>
      <p:pic>
        <p:nvPicPr>
          <p:cNvPr id="89" name="Google Shape;89;p16"/>
          <p:cNvPicPr preferRelativeResize="0"/>
          <p:nvPr/>
        </p:nvPicPr>
        <p:blipFill>
          <a:blip r:embed="rId4">
            <a:alphaModFix/>
          </a:blip>
          <a:stretch>
            <a:fillRect/>
          </a:stretch>
        </p:blipFill>
        <p:spPr>
          <a:xfrm>
            <a:off x="368385" y="-202450"/>
            <a:ext cx="689671" cy="689675"/>
          </a:xfrm>
          <a:prstGeom prst="rect">
            <a:avLst/>
          </a:prstGeom>
          <a:noFill/>
          <a:ln>
            <a:noFill/>
          </a:ln>
        </p:spPr>
      </p:pic>
      <p:pic>
        <p:nvPicPr>
          <p:cNvPr id="90" name="Google Shape;90;p16"/>
          <p:cNvPicPr preferRelativeResize="0"/>
          <p:nvPr/>
        </p:nvPicPr>
        <p:blipFill>
          <a:blip r:embed="rId5">
            <a:alphaModFix/>
          </a:blip>
          <a:stretch>
            <a:fillRect/>
          </a:stretch>
        </p:blipFill>
        <p:spPr>
          <a:xfrm>
            <a:off x="7281997" y="4604000"/>
            <a:ext cx="1904675" cy="1904700"/>
          </a:xfrm>
          <a:prstGeom prst="rect">
            <a:avLst/>
          </a:prstGeom>
          <a:noFill/>
          <a:ln>
            <a:noFill/>
          </a:ln>
        </p:spPr>
      </p:pic>
      <p:pic>
        <p:nvPicPr>
          <p:cNvPr id="91" name="Google Shape;91;p16"/>
          <p:cNvPicPr preferRelativeResize="0"/>
          <p:nvPr/>
        </p:nvPicPr>
        <p:blipFill>
          <a:blip r:embed="rId6">
            <a:alphaModFix/>
          </a:blip>
          <a:stretch>
            <a:fillRect/>
          </a:stretch>
        </p:blipFill>
        <p:spPr>
          <a:xfrm rot="-5400000">
            <a:off x="6366226" y="4250425"/>
            <a:ext cx="606386" cy="15637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BLANK_1_1_1_1_1">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94" name="Google Shape;94;p17"/>
          <p:cNvPicPr preferRelativeResize="0"/>
          <p:nvPr/>
        </p:nvPicPr>
        <p:blipFill>
          <a:blip r:embed="rId2">
            <a:alphaModFix/>
          </a:blip>
          <a:stretch>
            <a:fillRect/>
          </a:stretch>
        </p:blipFill>
        <p:spPr>
          <a:xfrm>
            <a:off x="8387400" y="52447"/>
            <a:ext cx="756592" cy="487053"/>
          </a:xfrm>
          <a:prstGeom prst="rect">
            <a:avLst/>
          </a:prstGeom>
          <a:noFill/>
          <a:ln>
            <a:noFill/>
          </a:ln>
        </p:spPr>
      </p:pic>
      <p:pic>
        <p:nvPicPr>
          <p:cNvPr id="95" name="Google Shape;95;p17"/>
          <p:cNvPicPr preferRelativeResize="0"/>
          <p:nvPr/>
        </p:nvPicPr>
        <p:blipFill>
          <a:blip r:embed="rId3">
            <a:alphaModFix/>
          </a:blip>
          <a:stretch>
            <a:fillRect/>
          </a:stretch>
        </p:blipFill>
        <p:spPr>
          <a:xfrm>
            <a:off x="7490167" y="4543703"/>
            <a:ext cx="2901066" cy="2901075"/>
          </a:xfrm>
          <a:prstGeom prst="rect">
            <a:avLst/>
          </a:prstGeom>
          <a:noFill/>
          <a:ln>
            <a:noFill/>
          </a:ln>
        </p:spPr>
      </p:pic>
      <p:pic>
        <p:nvPicPr>
          <p:cNvPr id="96" name="Google Shape;96;p17"/>
          <p:cNvPicPr preferRelativeResize="0"/>
          <p:nvPr/>
        </p:nvPicPr>
        <p:blipFill>
          <a:blip r:embed="rId4">
            <a:alphaModFix/>
          </a:blip>
          <a:stretch>
            <a:fillRect/>
          </a:stretch>
        </p:blipFill>
        <p:spPr>
          <a:xfrm>
            <a:off x="8572353" y="3793638"/>
            <a:ext cx="938325" cy="938325"/>
          </a:xfrm>
          <a:prstGeom prst="rect">
            <a:avLst/>
          </a:prstGeom>
          <a:noFill/>
          <a:ln>
            <a:noFill/>
          </a:ln>
        </p:spPr>
      </p:pic>
      <p:pic>
        <p:nvPicPr>
          <p:cNvPr id="97" name="Google Shape;97;p17"/>
          <p:cNvPicPr preferRelativeResize="0"/>
          <p:nvPr/>
        </p:nvPicPr>
        <p:blipFill>
          <a:blip r:embed="rId5">
            <a:alphaModFix/>
          </a:blip>
          <a:stretch>
            <a:fillRect/>
          </a:stretch>
        </p:blipFill>
        <p:spPr>
          <a:xfrm>
            <a:off x="-2" y="52443"/>
            <a:ext cx="754228" cy="487053"/>
          </a:xfrm>
          <a:prstGeom prst="rect">
            <a:avLst/>
          </a:prstGeom>
          <a:noFill/>
          <a:ln>
            <a:noFill/>
          </a:ln>
        </p:spPr>
      </p:pic>
      <p:pic>
        <p:nvPicPr>
          <p:cNvPr id="98" name="Google Shape;98;p17"/>
          <p:cNvPicPr preferRelativeResize="0"/>
          <p:nvPr/>
        </p:nvPicPr>
        <p:blipFill>
          <a:blip r:embed="rId6">
            <a:alphaModFix/>
          </a:blip>
          <a:stretch>
            <a:fillRect/>
          </a:stretch>
        </p:blipFill>
        <p:spPr>
          <a:xfrm rot="5400000">
            <a:off x="-266964" y="4254103"/>
            <a:ext cx="1288150" cy="1878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BLANK_1_1_1_1_1_2">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01" name="Google Shape;101;p18"/>
          <p:cNvPicPr preferRelativeResize="0"/>
          <p:nvPr/>
        </p:nvPicPr>
        <p:blipFill>
          <a:blip r:embed="rId2">
            <a:alphaModFix/>
          </a:blip>
          <a:stretch>
            <a:fillRect/>
          </a:stretch>
        </p:blipFill>
        <p:spPr>
          <a:xfrm>
            <a:off x="8430775" y="0"/>
            <a:ext cx="902325" cy="1267200"/>
          </a:xfrm>
          <a:prstGeom prst="rect">
            <a:avLst/>
          </a:prstGeom>
          <a:noFill/>
          <a:ln>
            <a:noFill/>
          </a:ln>
        </p:spPr>
      </p:pic>
      <p:pic>
        <p:nvPicPr>
          <p:cNvPr id="102" name="Google Shape;102;p18"/>
          <p:cNvPicPr preferRelativeResize="0"/>
          <p:nvPr/>
        </p:nvPicPr>
        <p:blipFill>
          <a:blip r:embed="rId3">
            <a:alphaModFix/>
          </a:blip>
          <a:stretch>
            <a:fillRect/>
          </a:stretch>
        </p:blipFill>
        <p:spPr>
          <a:xfrm flipH="1">
            <a:off x="8753179" y="2358775"/>
            <a:ext cx="80346" cy="2554399"/>
          </a:xfrm>
          <a:prstGeom prst="rect">
            <a:avLst/>
          </a:prstGeom>
          <a:noFill/>
          <a:ln>
            <a:noFill/>
          </a:ln>
        </p:spPr>
      </p:pic>
      <p:pic>
        <p:nvPicPr>
          <p:cNvPr id="103" name="Google Shape;103;p18"/>
          <p:cNvPicPr preferRelativeResize="0"/>
          <p:nvPr/>
        </p:nvPicPr>
        <p:blipFill>
          <a:blip r:embed="rId4">
            <a:alphaModFix/>
          </a:blip>
          <a:stretch>
            <a:fillRect/>
          </a:stretch>
        </p:blipFill>
        <p:spPr>
          <a:xfrm>
            <a:off x="67925" y="2102885"/>
            <a:ext cx="562500" cy="124249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713225" y="1166423"/>
            <a:ext cx="3519600" cy="1847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9"/>
          <p:cNvSpPr txBox="1">
            <a:spLocks noGrp="1"/>
          </p:cNvSpPr>
          <p:nvPr>
            <p:ph type="subTitle" idx="1"/>
          </p:nvPr>
        </p:nvSpPr>
        <p:spPr>
          <a:xfrm>
            <a:off x="713225" y="3014063"/>
            <a:ext cx="3519600" cy="963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9"/>
          <p:cNvSpPr>
            <a:spLocks noGrp="1"/>
          </p:cNvSpPr>
          <p:nvPr>
            <p:ph type="pic" idx="2"/>
          </p:nvPr>
        </p:nvSpPr>
        <p:spPr>
          <a:xfrm>
            <a:off x="5079825" y="1166425"/>
            <a:ext cx="3351000" cy="2810700"/>
          </a:xfrm>
          <a:prstGeom prst="rect">
            <a:avLst/>
          </a:prstGeom>
          <a:noFill/>
          <a:ln>
            <a:noFill/>
          </a:ln>
        </p:spPr>
      </p:sp>
      <p:pic>
        <p:nvPicPr>
          <p:cNvPr id="108" name="Google Shape;108;p19"/>
          <p:cNvPicPr preferRelativeResize="0"/>
          <p:nvPr/>
        </p:nvPicPr>
        <p:blipFill>
          <a:blip r:embed="rId2">
            <a:alphaModFix/>
          </a:blip>
          <a:stretch>
            <a:fillRect/>
          </a:stretch>
        </p:blipFill>
        <p:spPr>
          <a:xfrm rot="-5400000">
            <a:off x="650099" y="-242339"/>
            <a:ext cx="707900" cy="1563689"/>
          </a:xfrm>
          <a:prstGeom prst="rect">
            <a:avLst/>
          </a:prstGeom>
          <a:noFill/>
          <a:ln>
            <a:noFill/>
          </a:ln>
        </p:spPr>
      </p:pic>
      <p:pic>
        <p:nvPicPr>
          <p:cNvPr id="109" name="Google Shape;109;p19"/>
          <p:cNvPicPr preferRelativeResize="0"/>
          <p:nvPr/>
        </p:nvPicPr>
        <p:blipFill>
          <a:blip r:embed="rId3">
            <a:alphaModFix/>
          </a:blip>
          <a:stretch>
            <a:fillRect/>
          </a:stretch>
        </p:blipFill>
        <p:spPr>
          <a:xfrm>
            <a:off x="7478435" y="-127000"/>
            <a:ext cx="1904675" cy="19047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720000" y="1349825"/>
            <a:ext cx="2705100" cy="1221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 name="Google Shape;112;p20"/>
          <p:cNvSpPr txBox="1">
            <a:spLocks noGrp="1"/>
          </p:cNvSpPr>
          <p:nvPr>
            <p:ph type="subTitle" idx="1"/>
          </p:nvPr>
        </p:nvSpPr>
        <p:spPr>
          <a:xfrm>
            <a:off x="720000" y="2571775"/>
            <a:ext cx="2705100" cy="122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3" name="Google Shape;113;p20"/>
          <p:cNvPicPr preferRelativeResize="0"/>
          <p:nvPr/>
        </p:nvPicPr>
        <p:blipFill>
          <a:blip r:embed="rId2">
            <a:alphaModFix/>
          </a:blip>
          <a:stretch>
            <a:fillRect/>
          </a:stretch>
        </p:blipFill>
        <p:spPr>
          <a:xfrm rot="5400000" flipH="1">
            <a:off x="-719490" y="2538410"/>
            <a:ext cx="2121574" cy="66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941825" y="1455400"/>
            <a:ext cx="5067600" cy="9159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941825" y="691900"/>
            <a:ext cx="1652100" cy="7635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4500">
                <a:solidFill>
                  <a:schemeClr val="accent3"/>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a:spLocks noGrp="1"/>
          </p:cNvSpPr>
          <p:nvPr>
            <p:ph type="subTitle" idx="1"/>
          </p:nvPr>
        </p:nvSpPr>
        <p:spPr>
          <a:xfrm>
            <a:off x="941825" y="2445850"/>
            <a:ext cx="50676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9" name="Google Shape;19;p3"/>
          <p:cNvPicPr preferRelativeResize="0"/>
          <p:nvPr/>
        </p:nvPicPr>
        <p:blipFill>
          <a:blip r:embed="rId2">
            <a:alphaModFix/>
          </a:blip>
          <a:stretch>
            <a:fillRect/>
          </a:stretch>
        </p:blipFill>
        <p:spPr>
          <a:xfrm rot="5400000" flipH="1">
            <a:off x="-719490" y="1588673"/>
            <a:ext cx="2121574" cy="667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4837200" y="1753341"/>
            <a:ext cx="3593400" cy="651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6" name="Google Shape;116;p21"/>
          <p:cNvSpPr txBox="1">
            <a:spLocks noGrp="1"/>
          </p:cNvSpPr>
          <p:nvPr>
            <p:ph type="subTitle" idx="1"/>
          </p:nvPr>
        </p:nvSpPr>
        <p:spPr>
          <a:xfrm>
            <a:off x="4837375" y="2404362"/>
            <a:ext cx="3593400" cy="985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7" name="Google Shape;117;p21"/>
          <p:cNvPicPr preferRelativeResize="0"/>
          <p:nvPr/>
        </p:nvPicPr>
        <p:blipFill>
          <a:blip r:embed="rId2">
            <a:alphaModFix/>
          </a:blip>
          <a:stretch>
            <a:fillRect/>
          </a:stretch>
        </p:blipFill>
        <p:spPr>
          <a:xfrm>
            <a:off x="7517949" y="4796653"/>
            <a:ext cx="1288150" cy="1878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3954275" y="1316525"/>
            <a:ext cx="4476300" cy="72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0" name="Google Shape;120;p22"/>
          <p:cNvSpPr txBox="1">
            <a:spLocks noGrp="1"/>
          </p:cNvSpPr>
          <p:nvPr>
            <p:ph type="subTitle" idx="1"/>
          </p:nvPr>
        </p:nvSpPr>
        <p:spPr>
          <a:xfrm>
            <a:off x="3954475" y="2116075"/>
            <a:ext cx="4476300" cy="1710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21" name="Google Shape;121;p22"/>
          <p:cNvPicPr preferRelativeResize="0"/>
          <p:nvPr/>
        </p:nvPicPr>
        <p:blipFill>
          <a:blip r:embed="rId2">
            <a:alphaModFix/>
          </a:blip>
          <a:stretch>
            <a:fillRect/>
          </a:stretch>
        </p:blipFill>
        <p:spPr>
          <a:xfrm>
            <a:off x="-450225" y="1584425"/>
            <a:ext cx="2326900" cy="2326900"/>
          </a:xfrm>
          <a:prstGeom prst="rect">
            <a:avLst/>
          </a:prstGeom>
          <a:noFill/>
          <a:ln>
            <a:noFill/>
          </a:ln>
        </p:spPr>
      </p:pic>
      <p:pic>
        <p:nvPicPr>
          <p:cNvPr id="122" name="Google Shape;122;p22"/>
          <p:cNvPicPr preferRelativeResize="0"/>
          <p:nvPr/>
        </p:nvPicPr>
        <p:blipFill>
          <a:blip r:embed="rId3">
            <a:alphaModFix/>
          </a:blip>
          <a:stretch>
            <a:fillRect/>
          </a:stretch>
        </p:blipFill>
        <p:spPr>
          <a:xfrm>
            <a:off x="888499" y="3027028"/>
            <a:ext cx="2120175" cy="2116475"/>
          </a:xfrm>
          <a:prstGeom prst="rect">
            <a:avLst/>
          </a:prstGeom>
          <a:noFill/>
          <a:ln>
            <a:noFill/>
          </a:ln>
        </p:spPr>
      </p:pic>
      <p:pic>
        <p:nvPicPr>
          <p:cNvPr id="123" name="Google Shape;123;p22"/>
          <p:cNvPicPr preferRelativeResize="0"/>
          <p:nvPr/>
        </p:nvPicPr>
        <p:blipFill>
          <a:blip r:embed="rId4">
            <a:alphaModFix/>
          </a:blip>
          <a:stretch>
            <a:fillRect/>
          </a:stretch>
        </p:blipFill>
        <p:spPr>
          <a:xfrm rot="5400000">
            <a:off x="501555" y="759363"/>
            <a:ext cx="2480700" cy="961975"/>
          </a:xfrm>
          <a:prstGeom prst="rect">
            <a:avLst/>
          </a:prstGeom>
          <a:noFill/>
          <a:ln>
            <a:noFill/>
          </a:ln>
        </p:spPr>
      </p:pic>
      <p:pic>
        <p:nvPicPr>
          <p:cNvPr id="124" name="Google Shape;124;p22"/>
          <p:cNvPicPr preferRelativeResize="0"/>
          <p:nvPr/>
        </p:nvPicPr>
        <p:blipFill>
          <a:blip r:embed="rId5">
            <a:alphaModFix/>
          </a:blip>
          <a:stretch>
            <a:fillRect/>
          </a:stretch>
        </p:blipFill>
        <p:spPr>
          <a:xfrm rot="5400000">
            <a:off x="7591663" y="2282513"/>
            <a:ext cx="2732101" cy="5784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5"/>
        <p:cNvGrpSpPr/>
        <p:nvPr/>
      </p:nvGrpSpPr>
      <p:grpSpPr>
        <a:xfrm>
          <a:off x="0" y="0"/>
          <a:ext cx="0" cy="0"/>
          <a:chOff x="0" y="0"/>
          <a:chExt cx="0" cy="0"/>
        </a:xfrm>
      </p:grpSpPr>
      <p:grpSp>
        <p:nvGrpSpPr>
          <p:cNvPr id="126" name="Google Shape;126;p23"/>
          <p:cNvGrpSpPr/>
          <p:nvPr/>
        </p:nvGrpSpPr>
        <p:grpSpPr>
          <a:xfrm>
            <a:off x="-1184678" y="0"/>
            <a:ext cx="11391750" cy="5708650"/>
            <a:chOff x="-1184678" y="0"/>
            <a:chExt cx="11391750" cy="5708650"/>
          </a:xfrm>
        </p:grpSpPr>
        <p:pic>
          <p:nvPicPr>
            <p:cNvPr id="127" name="Google Shape;127;p23"/>
            <p:cNvPicPr preferRelativeResize="0"/>
            <p:nvPr/>
          </p:nvPicPr>
          <p:blipFill>
            <a:blip r:embed="rId2">
              <a:alphaModFix/>
            </a:blip>
            <a:stretch>
              <a:fillRect/>
            </a:stretch>
          </p:blipFill>
          <p:spPr>
            <a:xfrm>
              <a:off x="-1184678" y="3803950"/>
              <a:ext cx="1904675" cy="1904700"/>
            </a:xfrm>
            <a:prstGeom prst="rect">
              <a:avLst/>
            </a:prstGeom>
            <a:noFill/>
            <a:ln>
              <a:noFill/>
            </a:ln>
          </p:spPr>
        </p:pic>
        <p:pic>
          <p:nvPicPr>
            <p:cNvPr id="128" name="Google Shape;128;p23"/>
            <p:cNvPicPr preferRelativeResize="0"/>
            <p:nvPr/>
          </p:nvPicPr>
          <p:blipFill>
            <a:blip r:embed="rId3">
              <a:alphaModFix/>
            </a:blip>
            <a:stretch>
              <a:fillRect/>
            </a:stretch>
          </p:blipFill>
          <p:spPr>
            <a:xfrm>
              <a:off x="223276" y="1831550"/>
              <a:ext cx="247725" cy="1434850"/>
            </a:xfrm>
            <a:prstGeom prst="rect">
              <a:avLst/>
            </a:prstGeom>
            <a:noFill/>
            <a:ln>
              <a:noFill/>
            </a:ln>
          </p:spPr>
        </p:pic>
        <p:pic>
          <p:nvPicPr>
            <p:cNvPr id="129" name="Google Shape;129;p23"/>
            <p:cNvPicPr preferRelativeResize="0"/>
            <p:nvPr/>
          </p:nvPicPr>
          <p:blipFill>
            <a:blip r:embed="rId4">
              <a:alphaModFix/>
            </a:blip>
            <a:stretch>
              <a:fillRect/>
            </a:stretch>
          </p:blipFill>
          <p:spPr>
            <a:xfrm>
              <a:off x="8423997" y="0"/>
              <a:ext cx="1783076" cy="1783100"/>
            </a:xfrm>
            <a:prstGeom prst="rect">
              <a:avLst/>
            </a:prstGeom>
            <a:noFill/>
            <a:ln>
              <a:noFill/>
            </a:ln>
          </p:spPr>
        </p:pic>
        <p:pic>
          <p:nvPicPr>
            <p:cNvPr id="130" name="Google Shape;130;p23"/>
            <p:cNvPicPr preferRelativeResize="0"/>
            <p:nvPr/>
          </p:nvPicPr>
          <p:blipFill>
            <a:blip r:embed="rId5">
              <a:alphaModFix/>
            </a:blip>
            <a:stretch>
              <a:fillRect/>
            </a:stretch>
          </p:blipFill>
          <p:spPr>
            <a:xfrm>
              <a:off x="6857917" y="166637"/>
              <a:ext cx="1389888" cy="166787"/>
            </a:xfrm>
            <a:prstGeom prst="rect">
              <a:avLst/>
            </a:prstGeom>
            <a:noFill/>
            <a:ln>
              <a:noFill/>
            </a:ln>
          </p:spPr>
        </p:pic>
        <p:pic>
          <p:nvPicPr>
            <p:cNvPr id="131" name="Google Shape;131;p23"/>
            <p:cNvPicPr preferRelativeResize="0"/>
            <p:nvPr/>
          </p:nvPicPr>
          <p:blipFill>
            <a:blip r:embed="rId6">
              <a:alphaModFix/>
            </a:blip>
            <a:stretch>
              <a:fillRect/>
            </a:stretch>
          </p:blipFill>
          <p:spPr>
            <a:xfrm rot="5400000">
              <a:off x="7939750" y="2564162"/>
              <a:ext cx="2004699" cy="1022625"/>
            </a:xfrm>
            <a:prstGeom prst="rect">
              <a:avLst/>
            </a:prstGeom>
            <a:noFill/>
            <a:ln>
              <a:noFill/>
            </a:ln>
          </p:spPr>
        </p:pic>
      </p:grpSp>
      <p:sp>
        <p:nvSpPr>
          <p:cNvPr id="132" name="Google Shape;132;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3" name="Google Shape;133;p23"/>
          <p:cNvSpPr txBox="1">
            <a:spLocks noGrp="1"/>
          </p:cNvSpPr>
          <p:nvPr>
            <p:ph type="subTitle" idx="1"/>
          </p:nvPr>
        </p:nvSpPr>
        <p:spPr>
          <a:xfrm>
            <a:off x="5194151" y="2828425"/>
            <a:ext cx="2640000" cy="117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3"/>
          <p:cNvSpPr txBox="1">
            <a:spLocks noGrp="1"/>
          </p:cNvSpPr>
          <p:nvPr>
            <p:ph type="subTitle" idx="2"/>
          </p:nvPr>
        </p:nvSpPr>
        <p:spPr>
          <a:xfrm>
            <a:off x="1309849" y="2828425"/>
            <a:ext cx="2640000" cy="117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23"/>
          <p:cNvSpPr txBox="1">
            <a:spLocks noGrp="1"/>
          </p:cNvSpPr>
          <p:nvPr>
            <p:ph type="subTitle" idx="3"/>
          </p:nvPr>
        </p:nvSpPr>
        <p:spPr>
          <a:xfrm>
            <a:off x="1309849" y="22695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36" name="Google Shape;136;p23"/>
          <p:cNvSpPr txBox="1">
            <a:spLocks noGrp="1"/>
          </p:cNvSpPr>
          <p:nvPr>
            <p:ph type="subTitle" idx="4"/>
          </p:nvPr>
        </p:nvSpPr>
        <p:spPr>
          <a:xfrm>
            <a:off x="5194151" y="22695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4"/>
          <p:cNvSpPr txBox="1">
            <a:spLocks noGrp="1"/>
          </p:cNvSpPr>
          <p:nvPr>
            <p:ph type="subTitle" idx="1"/>
          </p:nvPr>
        </p:nvSpPr>
        <p:spPr>
          <a:xfrm>
            <a:off x="4759165" y="1815475"/>
            <a:ext cx="3664800" cy="1782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4"/>
          <p:cNvSpPr txBox="1">
            <a:spLocks noGrp="1"/>
          </p:cNvSpPr>
          <p:nvPr>
            <p:ph type="subTitle" idx="2"/>
          </p:nvPr>
        </p:nvSpPr>
        <p:spPr>
          <a:xfrm>
            <a:off x="720035" y="1815475"/>
            <a:ext cx="3664800" cy="1782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1" name="Google Shape;141;p24"/>
          <p:cNvGrpSpPr/>
          <p:nvPr/>
        </p:nvGrpSpPr>
        <p:grpSpPr>
          <a:xfrm>
            <a:off x="0" y="96561"/>
            <a:ext cx="9138673" cy="5018752"/>
            <a:chOff x="0" y="96561"/>
            <a:chExt cx="9138673" cy="5018752"/>
          </a:xfrm>
        </p:grpSpPr>
        <p:pic>
          <p:nvPicPr>
            <p:cNvPr id="142" name="Google Shape;142;p24"/>
            <p:cNvPicPr preferRelativeResize="0"/>
            <p:nvPr/>
          </p:nvPicPr>
          <p:blipFill>
            <a:blip r:embed="rId2">
              <a:alphaModFix/>
            </a:blip>
            <a:stretch>
              <a:fillRect/>
            </a:stretch>
          </p:blipFill>
          <p:spPr>
            <a:xfrm>
              <a:off x="8430774" y="96561"/>
              <a:ext cx="707900" cy="1563689"/>
            </a:xfrm>
            <a:prstGeom prst="rect">
              <a:avLst/>
            </a:prstGeom>
            <a:noFill/>
            <a:ln>
              <a:noFill/>
            </a:ln>
          </p:spPr>
        </p:pic>
        <p:pic>
          <p:nvPicPr>
            <p:cNvPr id="143" name="Google Shape;143;p24"/>
            <p:cNvPicPr preferRelativeResize="0"/>
            <p:nvPr/>
          </p:nvPicPr>
          <p:blipFill>
            <a:blip r:embed="rId3">
              <a:alphaModFix/>
            </a:blip>
            <a:stretch>
              <a:fillRect/>
            </a:stretch>
          </p:blipFill>
          <p:spPr>
            <a:xfrm rot="10800000">
              <a:off x="0" y="4092687"/>
              <a:ext cx="2004699" cy="1022625"/>
            </a:xfrm>
            <a:prstGeom prst="rect">
              <a:avLst/>
            </a:prstGeom>
            <a:noFill/>
            <a:ln>
              <a:noFill/>
            </a:ln>
          </p:spPr>
        </p:pic>
        <p:pic>
          <p:nvPicPr>
            <p:cNvPr id="144" name="Google Shape;144;p24"/>
            <p:cNvPicPr preferRelativeResize="0"/>
            <p:nvPr/>
          </p:nvPicPr>
          <p:blipFill>
            <a:blip r:embed="rId4">
              <a:alphaModFix/>
            </a:blip>
            <a:stretch>
              <a:fillRect/>
            </a:stretch>
          </p:blipFill>
          <p:spPr>
            <a:xfrm>
              <a:off x="113916" y="174958"/>
              <a:ext cx="1384646" cy="169234"/>
            </a:xfrm>
            <a:prstGeom prst="rect">
              <a:avLst/>
            </a:prstGeom>
            <a:noFill/>
            <a:ln>
              <a:noFill/>
            </a:ln>
          </p:spPr>
        </p:pic>
        <p:pic>
          <p:nvPicPr>
            <p:cNvPr id="145" name="Google Shape;145;p24"/>
            <p:cNvPicPr preferRelativeResize="0"/>
            <p:nvPr/>
          </p:nvPicPr>
          <p:blipFill>
            <a:blip r:embed="rId5">
              <a:alphaModFix/>
            </a:blip>
            <a:stretch>
              <a:fillRect/>
            </a:stretch>
          </p:blipFill>
          <p:spPr>
            <a:xfrm>
              <a:off x="6410111" y="4604001"/>
              <a:ext cx="2020675" cy="409000"/>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8" name="Google Shape;148;p25"/>
          <p:cNvSpPr txBox="1">
            <a:spLocks noGrp="1"/>
          </p:cNvSpPr>
          <p:nvPr>
            <p:ph type="subTitle" idx="1"/>
          </p:nvPr>
        </p:nvSpPr>
        <p:spPr>
          <a:xfrm>
            <a:off x="2268100" y="1774384"/>
            <a:ext cx="5820600" cy="49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25"/>
          <p:cNvSpPr txBox="1">
            <a:spLocks noGrp="1"/>
          </p:cNvSpPr>
          <p:nvPr>
            <p:ph type="subTitle" idx="2"/>
          </p:nvPr>
        </p:nvSpPr>
        <p:spPr>
          <a:xfrm>
            <a:off x="2268100" y="2912535"/>
            <a:ext cx="5820600" cy="49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5"/>
          <p:cNvSpPr txBox="1">
            <a:spLocks noGrp="1"/>
          </p:cNvSpPr>
          <p:nvPr>
            <p:ph type="subTitle" idx="3"/>
          </p:nvPr>
        </p:nvSpPr>
        <p:spPr>
          <a:xfrm>
            <a:off x="2268100" y="4050700"/>
            <a:ext cx="5820600" cy="490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25"/>
          <p:cNvSpPr txBox="1">
            <a:spLocks noGrp="1"/>
          </p:cNvSpPr>
          <p:nvPr>
            <p:ph type="subTitle" idx="4"/>
          </p:nvPr>
        </p:nvSpPr>
        <p:spPr>
          <a:xfrm>
            <a:off x="2268100" y="1195063"/>
            <a:ext cx="58206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2" name="Google Shape;152;p25"/>
          <p:cNvSpPr txBox="1">
            <a:spLocks noGrp="1"/>
          </p:cNvSpPr>
          <p:nvPr>
            <p:ph type="subTitle" idx="5"/>
          </p:nvPr>
        </p:nvSpPr>
        <p:spPr>
          <a:xfrm>
            <a:off x="2268100" y="2333223"/>
            <a:ext cx="58206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53" name="Google Shape;153;p25"/>
          <p:cNvSpPr txBox="1">
            <a:spLocks noGrp="1"/>
          </p:cNvSpPr>
          <p:nvPr>
            <p:ph type="subTitle" idx="6"/>
          </p:nvPr>
        </p:nvSpPr>
        <p:spPr>
          <a:xfrm>
            <a:off x="2268100" y="3471383"/>
            <a:ext cx="58206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54" name="Google Shape;154;p25"/>
          <p:cNvGrpSpPr/>
          <p:nvPr/>
        </p:nvGrpSpPr>
        <p:grpSpPr>
          <a:xfrm>
            <a:off x="-7" y="3"/>
            <a:ext cx="9421460" cy="5301526"/>
            <a:chOff x="-7" y="3"/>
            <a:chExt cx="9421460" cy="5301526"/>
          </a:xfrm>
        </p:grpSpPr>
        <p:pic>
          <p:nvPicPr>
            <p:cNvPr id="155" name="Google Shape;155;p25"/>
            <p:cNvPicPr preferRelativeResize="0"/>
            <p:nvPr/>
          </p:nvPicPr>
          <p:blipFill>
            <a:blip r:embed="rId2">
              <a:alphaModFix/>
            </a:blip>
            <a:stretch>
              <a:fillRect/>
            </a:stretch>
          </p:blipFill>
          <p:spPr>
            <a:xfrm rot="10800000" flipH="1">
              <a:off x="6561623" y="4812098"/>
              <a:ext cx="2121574" cy="66700"/>
            </a:xfrm>
            <a:prstGeom prst="rect">
              <a:avLst/>
            </a:prstGeom>
            <a:noFill/>
            <a:ln>
              <a:noFill/>
            </a:ln>
          </p:spPr>
        </p:pic>
        <p:pic>
          <p:nvPicPr>
            <p:cNvPr id="156" name="Google Shape;156;p25"/>
            <p:cNvPicPr preferRelativeResize="0"/>
            <p:nvPr/>
          </p:nvPicPr>
          <p:blipFill>
            <a:blip r:embed="rId3">
              <a:alphaModFix/>
            </a:blip>
            <a:stretch>
              <a:fillRect/>
            </a:stretch>
          </p:blipFill>
          <p:spPr>
            <a:xfrm>
              <a:off x="8430778" y="3"/>
              <a:ext cx="990675" cy="990675"/>
            </a:xfrm>
            <a:prstGeom prst="rect">
              <a:avLst/>
            </a:prstGeom>
            <a:noFill/>
            <a:ln>
              <a:noFill/>
            </a:ln>
          </p:spPr>
        </p:pic>
        <p:pic>
          <p:nvPicPr>
            <p:cNvPr id="157" name="Google Shape;157;p25"/>
            <p:cNvPicPr preferRelativeResize="0"/>
            <p:nvPr/>
          </p:nvPicPr>
          <p:blipFill>
            <a:blip r:embed="rId4">
              <a:alphaModFix/>
            </a:blip>
            <a:stretch>
              <a:fillRect/>
            </a:stretch>
          </p:blipFill>
          <p:spPr>
            <a:xfrm>
              <a:off x="217803" y="108191"/>
              <a:ext cx="324775" cy="324775"/>
            </a:xfrm>
            <a:prstGeom prst="rect">
              <a:avLst/>
            </a:prstGeom>
            <a:noFill/>
            <a:ln>
              <a:noFill/>
            </a:ln>
          </p:spPr>
        </p:pic>
        <p:pic>
          <p:nvPicPr>
            <p:cNvPr id="158" name="Google Shape;158;p25"/>
            <p:cNvPicPr preferRelativeResize="0"/>
            <p:nvPr/>
          </p:nvPicPr>
          <p:blipFill>
            <a:blip r:embed="rId5">
              <a:alphaModFix/>
            </a:blip>
            <a:stretch>
              <a:fillRect/>
            </a:stretch>
          </p:blipFill>
          <p:spPr>
            <a:xfrm rot="-5400000">
              <a:off x="-1017339" y="3741615"/>
              <a:ext cx="2577252" cy="542575"/>
            </a:xfrm>
            <a:prstGeom prst="rect">
              <a:avLst/>
            </a:prstGeom>
            <a:noFill/>
            <a:ln>
              <a:noFill/>
            </a:ln>
          </p:spPr>
        </p:pic>
        <p:pic>
          <p:nvPicPr>
            <p:cNvPr id="159" name="Google Shape;159;p25"/>
            <p:cNvPicPr preferRelativeResize="0"/>
            <p:nvPr/>
          </p:nvPicPr>
          <p:blipFill>
            <a:blip r:embed="rId6">
              <a:alphaModFix/>
            </a:blip>
            <a:stretch>
              <a:fillRect/>
            </a:stretch>
          </p:blipFill>
          <p:spPr>
            <a:xfrm rot="-5400000">
              <a:off x="478651" y="4125350"/>
              <a:ext cx="606386" cy="1563701"/>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2" name="Google Shape;162;p26"/>
          <p:cNvSpPr txBox="1">
            <a:spLocks noGrp="1"/>
          </p:cNvSpPr>
          <p:nvPr>
            <p:ph type="subTitle" idx="1"/>
          </p:nvPr>
        </p:nvSpPr>
        <p:spPr>
          <a:xfrm>
            <a:off x="2268961" y="1931352"/>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6"/>
          <p:cNvSpPr txBox="1">
            <a:spLocks noGrp="1"/>
          </p:cNvSpPr>
          <p:nvPr>
            <p:ph type="subTitle" idx="2"/>
          </p:nvPr>
        </p:nvSpPr>
        <p:spPr>
          <a:xfrm>
            <a:off x="5415514" y="1931352"/>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6"/>
          <p:cNvSpPr txBox="1">
            <a:spLocks noGrp="1"/>
          </p:cNvSpPr>
          <p:nvPr>
            <p:ph type="subTitle" idx="3"/>
          </p:nvPr>
        </p:nvSpPr>
        <p:spPr>
          <a:xfrm>
            <a:off x="2268961" y="3567689"/>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6"/>
          <p:cNvSpPr txBox="1">
            <a:spLocks noGrp="1"/>
          </p:cNvSpPr>
          <p:nvPr>
            <p:ph type="subTitle" idx="4"/>
          </p:nvPr>
        </p:nvSpPr>
        <p:spPr>
          <a:xfrm>
            <a:off x="5415514" y="3567689"/>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6"/>
          <p:cNvSpPr txBox="1">
            <a:spLocks noGrp="1"/>
          </p:cNvSpPr>
          <p:nvPr>
            <p:ph type="subTitle" idx="5"/>
          </p:nvPr>
        </p:nvSpPr>
        <p:spPr>
          <a:xfrm>
            <a:off x="2268961" y="1510913"/>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7" name="Google Shape;167;p26"/>
          <p:cNvSpPr txBox="1">
            <a:spLocks noGrp="1"/>
          </p:cNvSpPr>
          <p:nvPr>
            <p:ph type="subTitle" idx="6"/>
          </p:nvPr>
        </p:nvSpPr>
        <p:spPr>
          <a:xfrm>
            <a:off x="2268961" y="314735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8" name="Google Shape;168;p26"/>
          <p:cNvSpPr txBox="1">
            <a:spLocks noGrp="1"/>
          </p:cNvSpPr>
          <p:nvPr>
            <p:ph type="subTitle" idx="7"/>
          </p:nvPr>
        </p:nvSpPr>
        <p:spPr>
          <a:xfrm>
            <a:off x="5415511" y="1510913"/>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9" name="Google Shape;169;p26"/>
          <p:cNvSpPr txBox="1">
            <a:spLocks noGrp="1"/>
          </p:cNvSpPr>
          <p:nvPr>
            <p:ph type="subTitle" idx="8"/>
          </p:nvPr>
        </p:nvSpPr>
        <p:spPr>
          <a:xfrm>
            <a:off x="5415511" y="314735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70" name="Google Shape;170;p26"/>
          <p:cNvGrpSpPr/>
          <p:nvPr/>
        </p:nvGrpSpPr>
        <p:grpSpPr>
          <a:xfrm>
            <a:off x="-6" y="193533"/>
            <a:ext cx="10010231" cy="5872742"/>
            <a:chOff x="-6" y="193533"/>
            <a:chExt cx="10010231" cy="5872742"/>
          </a:xfrm>
        </p:grpSpPr>
        <p:pic>
          <p:nvPicPr>
            <p:cNvPr id="171" name="Google Shape;171;p26"/>
            <p:cNvPicPr preferRelativeResize="0"/>
            <p:nvPr/>
          </p:nvPicPr>
          <p:blipFill>
            <a:blip r:embed="rId2">
              <a:alphaModFix/>
            </a:blip>
            <a:stretch>
              <a:fillRect/>
            </a:stretch>
          </p:blipFill>
          <p:spPr>
            <a:xfrm>
              <a:off x="509004" y="4832850"/>
              <a:ext cx="408425" cy="102100"/>
            </a:xfrm>
            <a:prstGeom prst="rect">
              <a:avLst/>
            </a:prstGeom>
            <a:noFill/>
            <a:ln>
              <a:noFill/>
            </a:ln>
          </p:spPr>
        </p:pic>
        <p:pic>
          <p:nvPicPr>
            <p:cNvPr id="172" name="Google Shape;172;p26"/>
            <p:cNvPicPr preferRelativeResize="0"/>
            <p:nvPr/>
          </p:nvPicPr>
          <p:blipFill>
            <a:blip r:embed="rId3">
              <a:alphaModFix/>
            </a:blip>
            <a:stretch>
              <a:fillRect/>
            </a:stretch>
          </p:blipFill>
          <p:spPr>
            <a:xfrm>
              <a:off x="-6" y="1995620"/>
              <a:ext cx="634705" cy="1152260"/>
            </a:xfrm>
            <a:prstGeom prst="rect">
              <a:avLst/>
            </a:prstGeom>
            <a:noFill/>
            <a:ln>
              <a:noFill/>
            </a:ln>
          </p:spPr>
        </p:pic>
        <p:pic>
          <p:nvPicPr>
            <p:cNvPr id="173" name="Google Shape;173;p26"/>
            <p:cNvPicPr preferRelativeResize="0"/>
            <p:nvPr/>
          </p:nvPicPr>
          <p:blipFill>
            <a:blip r:embed="rId4">
              <a:alphaModFix/>
            </a:blip>
            <a:stretch>
              <a:fillRect/>
            </a:stretch>
          </p:blipFill>
          <p:spPr>
            <a:xfrm>
              <a:off x="7644066" y="193533"/>
              <a:ext cx="1384646" cy="169234"/>
            </a:xfrm>
            <a:prstGeom prst="rect">
              <a:avLst/>
            </a:prstGeom>
            <a:noFill/>
            <a:ln>
              <a:noFill/>
            </a:ln>
          </p:spPr>
        </p:pic>
        <p:pic>
          <p:nvPicPr>
            <p:cNvPr id="174" name="Google Shape;174;p26"/>
            <p:cNvPicPr preferRelativeResize="0"/>
            <p:nvPr/>
          </p:nvPicPr>
          <p:blipFill>
            <a:blip r:embed="rId5">
              <a:alphaModFix/>
            </a:blip>
            <a:stretch>
              <a:fillRect/>
            </a:stretch>
          </p:blipFill>
          <p:spPr>
            <a:xfrm>
              <a:off x="8202175" y="4294625"/>
              <a:ext cx="1808051" cy="1771649"/>
            </a:xfrm>
            <a:prstGeom prst="rect">
              <a:avLst/>
            </a:prstGeom>
            <a:noFill/>
            <a:ln>
              <a:noFill/>
            </a:ln>
          </p:spPr>
        </p:pic>
        <p:pic>
          <p:nvPicPr>
            <p:cNvPr id="175" name="Google Shape;175;p26"/>
            <p:cNvPicPr preferRelativeResize="0"/>
            <p:nvPr/>
          </p:nvPicPr>
          <p:blipFill>
            <a:blip r:embed="rId6">
              <a:alphaModFix/>
            </a:blip>
            <a:stretch>
              <a:fillRect/>
            </a:stretch>
          </p:blipFill>
          <p:spPr>
            <a:xfrm>
              <a:off x="8482471" y="646754"/>
              <a:ext cx="1387211" cy="169234"/>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27"/>
          <p:cNvSpPr txBox="1">
            <a:spLocks noGrp="1"/>
          </p:cNvSpPr>
          <p:nvPr>
            <p:ph type="subTitle" idx="1"/>
          </p:nvPr>
        </p:nvSpPr>
        <p:spPr>
          <a:xfrm>
            <a:off x="1108627" y="1911709"/>
            <a:ext cx="1986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7"/>
          <p:cNvSpPr txBox="1">
            <a:spLocks noGrp="1"/>
          </p:cNvSpPr>
          <p:nvPr>
            <p:ph type="subTitle" idx="2"/>
          </p:nvPr>
        </p:nvSpPr>
        <p:spPr>
          <a:xfrm>
            <a:off x="3579000" y="1911709"/>
            <a:ext cx="1986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27"/>
          <p:cNvSpPr txBox="1">
            <a:spLocks noGrp="1"/>
          </p:cNvSpPr>
          <p:nvPr>
            <p:ph type="subTitle" idx="3"/>
          </p:nvPr>
        </p:nvSpPr>
        <p:spPr>
          <a:xfrm>
            <a:off x="1108627" y="3548023"/>
            <a:ext cx="1986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7"/>
          <p:cNvSpPr txBox="1">
            <a:spLocks noGrp="1"/>
          </p:cNvSpPr>
          <p:nvPr>
            <p:ph type="subTitle" idx="4"/>
          </p:nvPr>
        </p:nvSpPr>
        <p:spPr>
          <a:xfrm>
            <a:off x="3579000" y="3548023"/>
            <a:ext cx="1986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27"/>
          <p:cNvSpPr txBox="1">
            <a:spLocks noGrp="1"/>
          </p:cNvSpPr>
          <p:nvPr>
            <p:ph type="subTitle" idx="5"/>
          </p:nvPr>
        </p:nvSpPr>
        <p:spPr>
          <a:xfrm>
            <a:off x="6049373" y="1911709"/>
            <a:ext cx="1986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27"/>
          <p:cNvSpPr txBox="1">
            <a:spLocks noGrp="1"/>
          </p:cNvSpPr>
          <p:nvPr>
            <p:ph type="subTitle" idx="6"/>
          </p:nvPr>
        </p:nvSpPr>
        <p:spPr>
          <a:xfrm>
            <a:off x="6049373" y="3548023"/>
            <a:ext cx="19860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27"/>
          <p:cNvSpPr txBox="1">
            <a:spLocks noGrp="1"/>
          </p:cNvSpPr>
          <p:nvPr>
            <p:ph type="subTitle" idx="7"/>
          </p:nvPr>
        </p:nvSpPr>
        <p:spPr>
          <a:xfrm>
            <a:off x="1109527" y="1495308"/>
            <a:ext cx="1984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5" name="Google Shape;185;p27"/>
          <p:cNvSpPr txBox="1">
            <a:spLocks noGrp="1"/>
          </p:cNvSpPr>
          <p:nvPr>
            <p:ph type="subTitle" idx="8"/>
          </p:nvPr>
        </p:nvSpPr>
        <p:spPr>
          <a:xfrm>
            <a:off x="3579900" y="1495308"/>
            <a:ext cx="1984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6" name="Google Shape;186;p27"/>
          <p:cNvSpPr txBox="1">
            <a:spLocks noGrp="1"/>
          </p:cNvSpPr>
          <p:nvPr>
            <p:ph type="subTitle" idx="9"/>
          </p:nvPr>
        </p:nvSpPr>
        <p:spPr>
          <a:xfrm>
            <a:off x="6050273" y="1495308"/>
            <a:ext cx="1984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7" name="Google Shape;187;p27"/>
          <p:cNvSpPr txBox="1">
            <a:spLocks noGrp="1"/>
          </p:cNvSpPr>
          <p:nvPr>
            <p:ph type="subTitle" idx="13"/>
          </p:nvPr>
        </p:nvSpPr>
        <p:spPr>
          <a:xfrm>
            <a:off x="1109527" y="3131598"/>
            <a:ext cx="1984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8" name="Google Shape;188;p27"/>
          <p:cNvSpPr txBox="1">
            <a:spLocks noGrp="1"/>
          </p:cNvSpPr>
          <p:nvPr>
            <p:ph type="subTitle" idx="14"/>
          </p:nvPr>
        </p:nvSpPr>
        <p:spPr>
          <a:xfrm>
            <a:off x="3579900" y="3131598"/>
            <a:ext cx="1984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9" name="Google Shape;189;p27"/>
          <p:cNvSpPr txBox="1">
            <a:spLocks noGrp="1"/>
          </p:cNvSpPr>
          <p:nvPr>
            <p:ph type="subTitle" idx="15"/>
          </p:nvPr>
        </p:nvSpPr>
        <p:spPr>
          <a:xfrm>
            <a:off x="6050273" y="3131598"/>
            <a:ext cx="19842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90" name="Google Shape;190;p27"/>
          <p:cNvGrpSpPr/>
          <p:nvPr/>
        </p:nvGrpSpPr>
        <p:grpSpPr>
          <a:xfrm>
            <a:off x="-1305498" y="-261629"/>
            <a:ext cx="10589222" cy="3477179"/>
            <a:chOff x="-1305498" y="-261629"/>
            <a:chExt cx="10589222" cy="3477179"/>
          </a:xfrm>
        </p:grpSpPr>
        <p:pic>
          <p:nvPicPr>
            <p:cNvPr id="191" name="Google Shape;191;p27"/>
            <p:cNvPicPr preferRelativeResize="0"/>
            <p:nvPr/>
          </p:nvPicPr>
          <p:blipFill>
            <a:blip r:embed="rId2">
              <a:alphaModFix/>
            </a:blip>
            <a:stretch>
              <a:fillRect/>
            </a:stretch>
          </p:blipFill>
          <p:spPr>
            <a:xfrm rot="5400000">
              <a:off x="7833637" y="1765462"/>
              <a:ext cx="2393424" cy="506750"/>
            </a:xfrm>
            <a:prstGeom prst="rect">
              <a:avLst/>
            </a:prstGeom>
            <a:noFill/>
            <a:ln>
              <a:noFill/>
            </a:ln>
          </p:spPr>
        </p:pic>
        <p:pic>
          <p:nvPicPr>
            <p:cNvPr id="192" name="Google Shape;192;p27"/>
            <p:cNvPicPr preferRelativeResize="0"/>
            <p:nvPr/>
          </p:nvPicPr>
          <p:blipFill>
            <a:blip r:embed="rId3">
              <a:alphaModFix/>
            </a:blip>
            <a:stretch>
              <a:fillRect/>
            </a:stretch>
          </p:blipFill>
          <p:spPr>
            <a:xfrm>
              <a:off x="8216400" y="82411"/>
              <a:ext cx="838128" cy="445025"/>
            </a:xfrm>
            <a:prstGeom prst="rect">
              <a:avLst/>
            </a:prstGeom>
            <a:noFill/>
            <a:ln>
              <a:noFill/>
            </a:ln>
          </p:spPr>
        </p:pic>
        <p:pic>
          <p:nvPicPr>
            <p:cNvPr id="193" name="Google Shape;193;p27"/>
            <p:cNvPicPr preferRelativeResize="0"/>
            <p:nvPr/>
          </p:nvPicPr>
          <p:blipFill>
            <a:blip r:embed="rId4">
              <a:alphaModFix/>
            </a:blip>
            <a:stretch>
              <a:fillRect/>
            </a:stretch>
          </p:blipFill>
          <p:spPr>
            <a:xfrm flipH="1">
              <a:off x="-1062597" y="1127525"/>
              <a:ext cx="1782599" cy="1782625"/>
            </a:xfrm>
            <a:prstGeom prst="rect">
              <a:avLst/>
            </a:prstGeom>
            <a:noFill/>
            <a:ln>
              <a:noFill/>
            </a:ln>
          </p:spPr>
        </p:pic>
        <p:pic>
          <p:nvPicPr>
            <p:cNvPr id="194" name="Google Shape;194;p27"/>
            <p:cNvPicPr preferRelativeResize="0"/>
            <p:nvPr/>
          </p:nvPicPr>
          <p:blipFill>
            <a:blip r:embed="rId5">
              <a:alphaModFix/>
            </a:blip>
            <a:stretch>
              <a:fillRect/>
            </a:stretch>
          </p:blipFill>
          <p:spPr>
            <a:xfrm>
              <a:off x="-1305498" y="-261629"/>
              <a:ext cx="1985998" cy="1986017"/>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5"/>
        <p:cNvGrpSpPr/>
        <p:nvPr/>
      </p:nvGrpSpPr>
      <p:grpSpPr>
        <a:xfrm>
          <a:off x="0" y="0"/>
          <a:ext cx="0" cy="0"/>
          <a:chOff x="0" y="0"/>
          <a:chExt cx="0" cy="0"/>
        </a:xfrm>
      </p:grpSpPr>
      <p:sp>
        <p:nvSpPr>
          <p:cNvPr id="196" name="Google Shape;196;p28"/>
          <p:cNvSpPr txBox="1">
            <a:spLocks noGrp="1"/>
          </p:cNvSpPr>
          <p:nvPr>
            <p:ph type="title" hasCustomPrompt="1"/>
          </p:nvPr>
        </p:nvSpPr>
        <p:spPr>
          <a:xfrm>
            <a:off x="4611300" y="575625"/>
            <a:ext cx="3819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7" name="Google Shape;197;p28"/>
          <p:cNvSpPr txBox="1">
            <a:spLocks noGrp="1"/>
          </p:cNvSpPr>
          <p:nvPr>
            <p:ph type="subTitle" idx="1"/>
          </p:nvPr>
        </p:nvSpPr>
        <p:spPr>
          <a:xfrm>
            <a:off x="4611300" y="1264549"/>
            <a:ext cx="3819600" cy="598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98" name="Google Shape;198;p28"/>
          <p:cNvSpPr txBox="1">
            <a:spLocks noGrp="1"/>
          </p:cNvSpPr>
          <p:nvPr>
            <p:ph type="title" idx="2" hasCustomPrompt="1"/>
          </p:nvPr>
        </p:nvSpPr>
        <p:spPr>
          <a:xfrm>
            <a:off x="4611300" y="1927888"/>
            <a:ext cx="3819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9" name="Google Shape;199;p28"/>
          <p:cNvSpPr txBox="1">
            <a:spLocks noGrp="1"/>
          </p:cNvSpPr>
          <p:nvPr>
            <p:ph type="subTitle" idx="3"/>
          </p:nvPr>
        </p:nvSpPr>
        <p:spPr>
          <a:xfrm>
            <a:off x="4611300" y="2616812"/>
            <a:ext cx="3819600" cy="598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00" name="Google Shape;200;p28"/>
          <p:cNvSpPr txBox="1">
            <a:spLocks noGrp="1"/>
          </p:cNvSpPr>
          <p:nvPr>
            <p:ph type="title" idx="4" hasCustomPrompt="1"/>
          </p:nvPr>
        </p:nvSpPr>
        <p:spPr>
          <a:xfrm>
            <a:off x="4611300" y="3280151"/>
            <a:ext cx="3819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1" name="Google Shape;201;p28"/>
          <p:cNvSpPr txBox="1">
            <a:spLocks noGrp="1"/>
          </p:cNvSpPr>
          <p:nvPr>
            <p:ph type="subTitle" idx="5"/>
          </p:nvPr>
        </p:nvSpPr>
        <p:spPr>
          <a:xfrm>
            <a:off x="4611300" y="3969075"/>
            <a:ext cx="3819600" cy="598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pic>
        <p:nvPicPr>
          <p:cNvPr id="202" name="Google Shape;202;p28"/>
          <p:cNvPicPr preferRelativeResize="0"/>
          <p:nvPr/>
        </p:nvPicPr>
        <p:blipFill>
          <a:blip r:embed="rId2">
            <a:alphaModFix/>
          </a:blip>
          <a:stretch>
            <a:fillRect/>
          </a:stretch>
        </p:blipFill>
        <p:spPr>
          <a:xfrm>
            <a:off x="304999" y="243153"/>
            <a:ext cx="1288150" cy="1878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03"/>
        <p:cNvGrpSpPr/>
        <p:nvPr/>
      </p:nvGrpSpPr>
      <p:grpSpPr>
        <a:xfrm>
          <a:off x="0" y="0"/>
          <a:ext cx="0" cy="0"/>
          <a:chOff x="0" y="0"/>
          <a:chExt cx="0" cy="0"/>
        </a:xfrm>
      </p:grpSpPr>
      <p:sp>
        <p:nvSpPr>
          <p:cNvPr id="204" name="Google Shape;204;p29"/>
          <p:cNvSpPr txBox="1">
            <a:spLocks noGrp="1"/>
          </p:cNvSpPr>
          <p:nvPr>
            <p:ph type="title"/>
          </p:nvPr>
        </p:nvSpPr>
        <p:spPr>
          <a:xfrm>
            <a:off x="713225" y="539500"/>
            <a:ext cx="3482700" cy="1058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5" name="Google Shape;205;p29"/>
          <p:cNvSpPr txBox="1">
            <a:spLocks noGrp="1"/>
          </p:cNvSpPr>
          <p:nvPr>
            <p:ph type="subTitle" idx="1"/>
          </p:nvPr>
        </p:nvSpPr>
        <p:spPr>
          <a:xfrm>
            <a:off x="713225" y="1513050"/>
            <a:ext cx="3482700" cy="1107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9"/>
          <p:cNvSpPr txBox="1"/>
          <p:nvPr/>
        </p:nvSpPr>
        <p:spPr>
          <a:xfrm>
            <a:off x="713225" y="3535750"/>
            <a:ext cx="3482700" cy="7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CREDITS:</a:t>
            </a:r>
            <a:r>
              <a:rPr lang="en" sz="1200">
                <a:solidFill>
                  <a:schemeClr val="dk1"/>
                </a:solidFill>
                <a:latin typeface="Barlow"/>
                <a:ea typeface="Barlow"/>
                <a:cs typeface="Barlow"/>
                <a:sym typeface="Barlow"/>
              </a:rPr>
              <a:t> This presentation template was created by </a:t>
            </a:r>
            <a:r>
              <a:rPr lang="en" sz="1200" b="1" u="sng">
                <a:solidFill>
                  <a:schemeClr val="hlink"/>
                </a:solidFill>
                <a:latin typeface="Barlow"/>
                <a:ea typeface="Barlow"/>
                <a:cs typeface="Barlow"/>
                <a:sym typeface="Barlow"/>
                <a:hlinkClick r:id="rId2"/>
              </a:rPr>
              <a:t>Slidesgo</a:t>
            </a:r>
            <a:r>
              <a:rPr lang="en" sz="1200">
                <a:solidFill>
                  <a:schemeClr val="dk1"/>
                </a:solidFill>
                <a:latin typeface="Barlow"/>
                <a:ea typeface="Barlow"/>
                <a:cs typeface="Barlow"/>
                <a:sym typeface="Barlow"/>
              </a:rPr>
              <a:t>, and includes icons by </a:t>
            </a:r>
            <a:r>
              <a:rPr lang="en" sz="1200" b="1" u="sng">
                <a:solidFill>
                  <a:schemeClr val="dk1"/>
                </a:solid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200">
                <a:solidFill>
                  <a:schemeClr val="dk1"/>
                </a:solidFill>
                <a:latin typeface="Barlow"/>
                <a:ea typeface="Barlow"/>
                <a:cs typeface="Barlow"/>
                <a:sym typeface="Barlow"/>
              </a:rPr>
              <a:t>, and infographics &amp; images by </a:t>
            </a:r>
            <a:r>
              <a:rPr lang="en" sz="1200" b="1" u="sng">
                <a:solidFill>
                  <a:schemeClr val="dk1"/>
                </a:solid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Barlow"/>
                <a:ea typeface="Barlow"/>
                <a:cs typeface="Barlow"/>
                <a:sym typeface="Barlow"/>
              </a:rPr>
              <a:t> </a:t>
            </a:r>
            <a:endParaRPr sz="1200" b="1" u="sng">
              <a:solidFill>
                <a:schemeClr val="dk1"/>
              </a:solidFill>
              <a:latin typeface="Barlow"/>
              <a:ea typeface="Barlow"/>
              <a:cs typeface="Barlow"/>
              <a:sym typeface="Barlow"/>
            </a:endParaRPr>
          </a:p>
        </p:txBody>
      </p:sp>
      <p:pic>
        <p:nvPicPr>
          <p:cNvPr id="207" name="Google Shape;207;p29"/>
          <p:cNvPicPr preferRelativeResize="0"/>
          <p:nvPr/>
        </p:nvPicPr>
        <p:blipFill>
          <a:blip r:embed="rId5">
            <a:alphaModFix/>
          </a:blip>
          <a:stretch>
            <a:fillRect/>
          </a:stretch>
        </p:blipFill>
        <p:spPr>
          <a:xfrm>
            <a:off x="6081756" y="324187"/>
            <a:ext cx="1389889" cy="16678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8"/>
        <p:cNvGrpSpPr/>
        <p:nvPr/>
      </p:nvGrpSpPr>
      <p:grpSpPr>
        <a:xfrm>
          <a:off x="0" y="0"/>
          <a:ext cx="0" cy="0"/>
          <a:chOff x="0" y="0"/>
          <a:chExt cx="0" cy="0"/>
        </a:xfrm>
      </p:grpSpPr>
      <p:grpSp>
        <p:nvGrpSpPr>
          <p:cNvPr id="209" name="Google Shape;209;p30"/>
          <p:cNvGrpSpPr/>
          <p:nvPr/>
        </p:nvGrpSpPr>
        <p:grpSpPr>
          <a:xfrm>
            <a:off x="-902370" y="-18988"/>
            <a:ext cx="10046378" cy="5237383"/>
            <a:chOff x="-902370" y="-18988"/>
            <a:chExt cx="10046378" cy="5237383"/>
          </a:xfrm>
        </p:grpSpPr>
        <p:pic>
          <p:nvPicPr>
            <p:cNvPr id="210" name="Google Shape;210;p30"/>
            <p:cNvPicPr preferRelativeResize="0"/>
            <p:nvPr/>
          </p:nvPicPr>
          <p:blipFill>
            <a:blip r:embed="rId2">
              <a:alphaModFix/>
            </a:blip>
            <a:stretch>
              <a:fillRect/>
            </a:stretch>
          </p:blipFill>
          <p:spPr>
            <a:xfrm>
              <a:off x="-902370" y="-18988"/>
              <a:ext cx="1953402" cy="1952395"/>
            </a:xfrm>
            <a:prstGeom prst="rect">
              <a:avLst/>
            </a:prstGeom>
            <a:noFill/>
            <a:ln>
              <a:noFill/>
            </a:ln>
          </p:spPr>
        </p:pic>
        <p:pic>
          <p:nvPicPr>
            <p:cNvPr id="211" name="Google Shape;211;p30"/>
            <p:cNvPicPr preferRelativeResize="0"/>
            <p:nvPr/>
          </p:nvPicPr>
          <p:blipFill>
            <a:blip r:embed="rId3">
              <a:alphaModFix/>
            </a:blip>
            <a:stretch>
              <a:fillRect/>
            </a:stretch>
          </p:blipFill>
          <p:spPr>
            <a:xfrm>
              <a:off x="-262638" y="2937421"/>
              <a:ext cx="1955822" cy="1952398"/>
            </a:xfrm>
            <a:prstGeom prst="rect">
              <a:avLst/>
            </a:prstGeom>
            <a:noFill/>
            <a:ln>
              <a:noFill/>
            </a:ln>
          </p:spPr>
        </p:pic>
        <p:pic>
          <p:nvPicPr>
            <p:cNvPr id="212" name="Google Shape;212;p30"/>
            <p:cNvPicPr preferRelativeResize="0"/>
            <p:nvPr/>
          </p:nvPicPr>
          <p:blipFill>
            <a:blip r:embed="rId4">
              <a:alphaModFix/>
            </a:blip>
            <a:stretch>
              <a:fillRect/>
            </a:stretch>
          </p:blipFill>
          <p:spPr>
            <a:xfrm>
              <a:off x="6" y="3227075"/>
              <a:ext cx="9144003" cy="1991320"/>
            </a:xfrm>
            <a:prstGeom prst="rect">
              <a:avLst/>
            </a:prstGeom>
            <a:noFill/>
            <a:ln>
              <a:noFill/>
            </a:ln>
          </p:spPr>
        </p:pic>
        <p:pic>
          <p:nvPicPr>
            <p:cNvPr id="213" name="Google Shape;213;p30"/>
            <p:cNvPicPr preferRelativeResize="0"/>
            <p:nvPr/>
          </p:nvPicPr>
          <p:blipFill>
            <a:blip r:embed="rId5">
              <a:alphaModFix/>
            </a:blip>
            <a:stretch>
              <a:fillRect/>
            </a:stretch>
          </p:blipFill>
          <p:spPr>
            <a:xfrm>
              <a:off x="168532" y="1368129"/>
              <a:ext cx="1041276" cy="1041279"/>
            </a:xfrm>
            <a:prstGeom prst="rect">
              <a:avLst/>
            </a:prstGeom>
            <a:noFill/>
            <a:ln>
              <a:noFill/>
            </a:ln>
          </p:spPr>
        </p:pic>
        <p:pic>
          <p:nvPicPr>
            <p:cNvPr id="214" name="Google Shape;214;p30"/>
            <p:cNvPicPr preferRelativeResize="0"/>
            <p:nvPr/>
          </p:nvPicPr>
          <p:blipFill>
            <a:blip r:embed="rId6">
              <a:alphaModFix/>
            </a:blip>
            <a:stretch>
              <a:fillRect/>
            </a:stretch>
          </p:blipFill>
          <p:spPr>
            <a:xfrm>
              <a:off x="8603441" y="912571"/>
              <a:ext cx="337058" cy="1952397"/>
            </a:xfrm>
            <a:prstGeom prst="rect">
              <a:avLst/>
            </a:prstGeom>
            <a:noFill/>
            <a:ln>
              <a:noFill/>
            </a:ln>
          </p:spPr>
        </p:pic>
        <p:pic>
          <p:nvPicPr>
            <p:cNvPr id="215" name="Google Shape;215;p30"/>
            <p:cNvPicPr preferRelativeResize="0"/>
            <p:nvPr/>
          </p:nvPicPr>
          <p:blipFill>
            <a:blip r:embed="rId7">
              <a:alphaModFix/>
            </a:blip>
            <a:stretch>
              <a:fillRect/>
            </a:stretch>
          </p:blipFill>
          <p:spPr>
            <a:xfrm>
              <a:off x="1693183" y="3759508"/>
              <a:ext cx="1153357" cy="1153361"/>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 name="Google Shape;22;p4"/>
          <p:cNvSpPr txBox="1">
            <a:spLocks noGrp="1"/>
          </p:cNvSpPr>
          <p:nvPr>
            <p:ph type="body" idx="1"/>
          </p:nvPr>
        </p:nvSpPr>
        <p:spPr>
          <a:xfrm>
            <a:off x="720000" y="1215750"/>
            <a:ext cx="3717000" cy="2165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La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6"/>
        <p:cNvGrpSpPr/>
        <p:nvPr/>
      </p:nvGrpSpPr>
      <p:grpSpPr>
        <a:xfrm>
          <a:off x="0" y="0"/>
          <a:ext cx="0" cy="0"/>
          <a:chOff x="0" y="0"/>
          <a:chExt cx="0" cy="0"/>
        </a:xfrm>
      </p:grpSpPr>
      <p:grpSp>
        <p:nvGrpSpPr>
          <p:cNvPr id="217" name="Google Shape;217;p31"/>
          <p:cNvGrpSpPr/>
          <p:nvPr/>
        </p:nvGrpSpPr>
        <p:grpSpPr>
          <a:xfrm>
            <a:off x="-3" y="-19002"/>
            <a:ext cx="9186753" cy="5165071"/>
            <a:chOff x="-3" y="-19002"/>
            <a:chExt cx="9186753" cy="5165071"/>
          </a:xfrm>
        </p:grpSpPr>
        <p:pic>
          <p:nvPicPr>
            <p:cNvPr id="218" name="Google Shape;218;p31"/>
            <p:cNvPicPr preferRelativeResize="0"/>
            <p:nvPr/>
          </p:nvPicPr>
          <p:blipFill>
            <a:blip r:embed="rId2">
              <a:alphaModFix/>
            </a:blip>
            <a:stretch>
              <a:fillRect/>
            </a:stretch>
          </p:blipFill>
          <p:spPr>
            <a:xfrm rot="10800000">
              <a:off x="7990635" y="3526301"/>
              <a:ext cx="1153357" cy="1619768"/>
            </a:xfrm>
            <a:prstGeom prst="rect">
              <a:avLst/>
            </a:prstGeom>
            <a:noFill/>
            <a:ln>
              <a:noFill/>
            </a:ln>
          </p:spPr>
        </p:pic>
        <p:pic>
          <p:nvPicPr>
            <p:cNvPr id="219" name="Google Shape;219;p31"/>
            <p:cNvPicPr preferRelativeResize="0"/>
            <p:nvPr/>
          </p:nvPicPr>
          <p:blipFill>
            <a:blip r:embed="rId3">
              <a:alphaModFix/>
            </a:blip>
            <a:stretch>
              <a:fillRect/>
            </a:stretch>
          </p:blipFill>
          <p:spPr>
            <a:xfrm>
              <a:off x="7833176" y="-19002"/>
              <a:ext cx="1353574" cy="1952397"/>
            </a:xfrm>
            <a:prstGeom prst="rect">
              <a:avLst/>
            </a:prstGeom>
            <a:noFill/>
            <a:ln>
              <a:noFill/>
            </a:ln>
          </p:spPr>
        </p:pic>
        <p:pic>
          <p:nvPicPr>
            <p:cNvPr id="220" name="Google Shape;220;p31"/>
            <p:cNvPicPr preferRelativeResize="0"/>
            <p:nvPr/>
          </p:nvPicPr>
          <p:blipFill>
            <a:blip r:embed="rId4">
              <a:alphaModFix/>
            </a:blip>
            <a:stretch>
              <a:fillRect/>
            </a:stretch>
          </p:blipFill>
          <p:spPr>
            <a:xfrm>
              <a:off x="-3" y="-19002"/>
              <a:ext cx="1153357" cy="1619768"/>
            </a:xfrm>
            <a:prstGeom prst="rect">
              <a:avLst/>
            </a:prstGeom>
            <a:noFill/>
            <a:ln>
              <a:noFill/>
            </a:ln>
          </p:spPr>
        </p:pic>
        <p:pic>
          <p:nvPicPr>
            <p:cNvPr id="221" name="Google Shape;221;p31"/>
            <p:cNvPicPr preferRelativeResize="0"/>
            <p:nvPr/>
          </p:nvPicPr>
          <p:blipFill>
            <a:blip r:embed="rId5">
              <a:alphaModFix/>
            </a:blip>
            <a:stretch>
              <a:fillRect/>
            </a:stretch>
          </p:blipFill>
          <p:spPr>
            <a:xfrm>
              <a:off x="676796" y="4672312"/>
              <a:ext cx="1956007" cy="238626"/>
            </a:xfrm>
            <a:prstGeom prst="rect">
              <a:avLst/>
            </a:prstGeom>
            <a:noFill/>
            <a:ln>
              <a:noFill/>
            </a:ln>
          </p:spPr>
        </p:pic>
        <p:pic>
          <p:nvPicPr>
            <p:cNvPr id="222" name="Google Shape;222;p31"/>
            <p:cNvPicPr preferRelativeResize="0"/>
            <p:nvPr/>
          </p:nvPicPr>
          <p:blipFill>
            <a:blip r:embed="rId6">
              <a:alphaModFix/>
            </a:blip>
            <a:stretch>
              <a:fillRect/>
            </a:stretch>
          </p:blipFill>
          <p:spPr>
            <a:xfrm>
              <a:off x="180515" y="4105552"/>
              <a:ext cx="1956007" cy="238626"/>
            </a:xfrm>
            <a:prstGeom prst="rect">
              <a:avLst/>
            </a:prstGeom>
            <a:noFill/>
            <a:ln>
              <a:noFill/>
            </a:ln>
          </p:spPr>
        </p:pic>
        <p:pic>
          <p:nvPicPr>
            <p:cNvPr id="223" name="Google Shape;223;p31"/>
            <p:cNvPicPr preferRelativeResize="0"/>
            <p:nvPr/>
          </p:nvPicPr>
          <p:blipFill>
            <a:blip r:embed="rId7">
              <a:alphaModFix/>
            </a:blip>
            <a:stretch>
              <a:fillRect/>
            </a:stretch>
          </p:blipFill>
          <p:spPr>
            <a:xfrm>
              <a:off x="6656053" y="400474"/>
              <a:ext cx="2013575" cy="780838"/>
            </a:xfrm>
            <a:prstGeom prst="rect">
              <a:avLst/>
            </a:prstGeom>
            <a:noFill/>
            <a:ln>
              <a:noFill/>
            </a:ln>
          </p:spPr>
        </p:pic>
        <p:pic>
          <p:nvPicPr>
            <p:cNvPr id="224" name="Google Shape;224;p31"/>
            <p:cNvPicPr preferRelativeResize="0"/>
            <p:nvPr/>
          </p:nvPicPr>
          <p:blipFill>
            <a:blip r:embed="rId8">
              <a:alphaModFix/>
            </a:blip>
            <a:stretch>
              <a:fillRect/>
            </a:stretch>
          </p:blipFill>
          <p:spPr>
            <a:xfrm rot="5400000">
              <a:off x="5951192" y="3965446"/>
              <a:ext cx="61396" cy="1952399"/>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 name="Google Shape;25;p5"/>
          <p:cNvSpPr txBox="1">
            <a:spLocks noGrp="1"/>
          </p:cNvSpPr>
          <p:nvPr>
            <p:ph type="subTitle" idx="1"/>
          </p:nvPr>
        </p:nvSpPr>
        <p:spPr>
          <a:xfrm>
            <a:off x="3035853" y="3764950"/>
            <a:ext cx="2061300" cy="67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 name="Google Shape;26;p5"/>
          <p:cNvSpPr txBox="1">
            <a:spLocks noGrp="1"/>
          </p:cNvSpPr>
          <p:nvPr>
            <p:ph type="subTitle" idx="2"/>
          </p:nvPr>
        </p:nvSpPr>
        <p:spPr>
          <a:xfrm>
            <a:off x="4040731" y="1929700"/>
            <a:ext cx="2061300" cy="673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7" name="Google Shape;27;p5"/>
          <p:cNvSpPr txBox="1">
            <a:spLocks noGrp="1"/>
          </p:cNvSpPr>
          <p:nvPr>
            <p:ph type="subTitle" idx="3"/>
          </p:nvPr>
        </p:nvSpPr>
        <p:spPr>
          <a:xfrm>
            <a:off x="3035844" y="3286350"/>
            <a:ext cx="20613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8" name="Google Shape;28;p5"/>
          <p:cNvSpPr txBox="1">
            <a:spLocks noGrp="1"/>
          </p:cNvSpPr>
          <p:nvPr>
            <p:ph type="subTitle" idx="4"/>
          </p:nvPr>
        </p:nvSpPr>
        <p:spPr>
          <a:xfrm>
            <a:off x="4040731" y="1451100"/>
            <a:ext cx="20613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Archivo Narrow"/>
                <a:ea typeface="Archivo Narrow"/>
                <a:cs typeface="Archivo Narrow"/>
                <a:sym typeface="Archivo Narrow"/>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29" name="Google Shape;29;p5"/>
          <p:cNvPicPr preferRelativeResize="0"/>
          <p:nvPr/>
        </p:nvPicPr>
        <p:blipFill>
          <a:blip r:embed="rId2">
            <a:alphaModFix/>
          </a:blip>
          <a:stretch>
            <a:fillRect/>
          </a:stretch>
        </p:blipFill>
        <p:spPr>
          <a:xfrm rot="10800000">
            <a:off x="155320" y="539512"/>
            <a:ext cx="392400" cy="2273025"/>
          </a:xfrm>
          <a:prstGeom prst="rect">
            <a:avLst/>
          </a:prstGeom>
          <a:noFill/>
          <a:ln>
            <a:noFill/>
          </a:ln>
        </p:spPr>
      </p:pic>
      <p:pic>
        <p:nvPicPr>
          <p:cNvPr id="30" name="Google Shape;30;p5"/>
          <p:cNvPicPr preferRelativeResize="0"/>
          <p:nvPr/>
        </p:nvPicPr>
        <p:blipFill>
          <a:blip r:embed="rId3">
            <a:alphaModFix/>
          </a:blip>
          <a:stretch>
            <a:fillRect/>
          </a:stretch>
        </p:blipFill>
        <p:spPr>
          <a:xfrm rot="5400000">
            <a:off x="7932975" y="1755200"/>
            <a:ext cx="2004699" cy="1022625"/>
          </a:xfrm>
          <a:prstGeom prst="rect">
            <a:avLst/>
          </a:prstGeom>
          <a:noFill/>
          <a:ln>
            <a:noFill/>
          </a:ln>
        </p:spPr>
      </p:pic>
      <p:pic>
        <p:nvPicPr>
          <p:cNvPr id="31" name="Google Shape;31;p5"/>
          <p:cNvPicPr preferRelativeResize="0"/>
          <p:nvPr/>
        </p:nvPicPr>
        <p:blipFill>
          <a:blip r:embed="rId4">
            <a:alphaModFix/>
          </a:blip>
          <a:stretch>
            <a:fillRect/>
          </a:stretch>
        </p:blipFill>
        <p:spPr>
          <a:xfrm>
            <a:off x="-890849" y="3231564"/>
            <a:ext cx="2191292" cy="2189249"/>
          </a:xfrm>
          <a:prstGeom prst="rect">
            <a:avLst/>
          </a:prstGeom>
          <a:noFill/>
          <a:ln>
            <a:noFill/>
          </a:ln>
        </p:spPr>
      </p:pic>
      <p:pic>
        <p:nvPicPr>
          <p:cNvPr id="32" name="Google Shape;32;p5"/>
          <p:cNvPicPr preferRelativeResize="0"/>
          <p:nvPr/>
        </p:nvPicPr>
        <p:blipFill>
          <a:blip r:embed="rId5">
            <a:alphaModFix/>
          </a:blip>
          <a:stretch>
            <a:fillRect/>
          </a:stretch>
        </p:blipFill>
        <p:spPr>
          <a:xfrm>
            <a:off x="1" y="4194648"/>
            <a:ext cx="2257824" cy="21892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5" name="Google Shape;35;p6"/>
          <p:cNvPicPr preferRelativeResize="0"/>
          <p:nvPr/>
        </p:nvPicPr>
        <p:blipFill>
          <a:blip r:embed="rId2">
            <a:alphaModFix/>
          </a:blip>
          <a:stretch>
            <a:fillRect/>
          </a:stretch>
        </p:blipFill>
        <p:spPr>
          <a:xfrm rot="5400000">
            <a:off x="-985388" y="1179249"/>
            <a:ext cx="2393424" cy="506750"/>
          </a:xfrm>
          <a:prstGeom prst="rect">
            <a:avLst/>
          </a:prstGeom>
          <a:noFill/>
          <a:ln>
            <a:noFill/>
          </a:ln>
        </p:spPr>
      </p:pic>
      <p:pic>
        <p:nvPicPr>
          <p:cNvPr id="36" name="Google Shape;36;p6"/>
          <p:cNvPicPr preferRelativeResize="0"/>
          <p:nvPr/>
        </p:nvPicPr>
        <p:blipFill>
          <a:blip r:embed="rId3">
            <a:alphaModFix/>
          </a:blip>
          <a:stretch>
            <a:fillRect/>
          </a:stretch>
        </p:blipFill>
        <p:spPr>
          <a:xfrm>
            <a:off x="154366" y="2935750"/>
            <a:ext cx="408425" cy="102100"/>
          </a:xfrm>
          <a:prstGeom prst="rect">
            <a:avLst/>
          </a:prstGeom>
          <a:noFill/>
          <a:ln>
            <a:noFill/>
          </a:ln>
        </p:spPr>
      </p:pic>
      <p:pic>
        <p:nvPicPr>
          <p:cNvPr id="37" name="Google Shape;37;p6"/>
          <p:cNvPicPr preferRelativeResize="0"/>
          <p:nvPr/>
        </p:nvPicPr>
        <p:blipFill>
          <a:blip r:embed="rId4">
            <a:alphaModFix/>
          </a:blip>
          <a:stretch>
            <a:fillRect/>
          </a:stretch>
        </p:blipFill>
        <p:spPr>
          <a:xfrm rot="10800000">
            <a:off x="8509294" y="3366332"/>
            <a:ext cx="634705" cy="1152260"/>
          </a:xfrm>
          <a:prstGeom prst="rect">
            <a:avLst/>
          </a:prstGeom>
          <a:noFill/>
          <a:ln>
            <a:noFill/>
          </a:ln>
        </p:spPr>
      </p:pic>
      <p:pic>
        <p:nvPicPr>
          <p:cNvPr id="38" name="Google Shape;38;p6"/>
          <p:cNvPicPr preferRelativeResize="0"/>
          <p:nvPr/>
        </p:nvPicPr>
        <p:blipFill>
          <a:blip r:embed="rId5">
            <a:alphaModFix/>
          </a:blip>
          <a:stretch>
            <a:fillRect/>
          </a:stretch>
        </p:blipFill>
        <p:spPr>
          <a:xfrm>
            <a:off x="777250" y="55993"/>
            <a:ext cx="838128" cy="445025"/>
          </a:xfrm>
          <a:prstGeom prst="rect">
            <a:avLst/>
          </a:prstGeom>
          <a:noFill/>
          <a:ln>
            <a:noFill/>
          </a:ln>
        </p:spPr>
      </p:pic>
      <p:pic>
        <p:nvPicPr>
          <p:cNvPr id="39" name="Google Shape;39;p6"/>
          <p:cNvPicPr preferRelativeResize="0"/>
          <p:nvPr/>
        </p:nvPicPr>
        <p:blipFill>
          <a:blip r:embed="rId6">
            <a:alphaModFix/>
          </a:blip>
          <a:stretch>
            <a:fillRect/>
          </a:stretch>
        </p:blipFill>
        <p:spPr>
          <a:xfrm>
            <a:off x="7571741" y="4799283"/>
            <a:ext cx="1384646" cy="16923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720000" y="1131450"/>
            <a:ext cx="3679800" cy="678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7"/>
          <p:cNvSpPr txBox="1">
            <a:spLocks noGrp="1"/>
          </p:cNvSpPr>
          <p:nvPr>
            <p:ph type="subTitle" idx="1"/>
          </p:nvPr>
        </p:nvSpPr>
        <p:spPr>
          <a:xfrm>
            <a:off x="720000" y="1885638"/>
            <a:ext cx="3679800" cy="2126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pic>
        <p:nvPicPr>
          <p:cNvPr id="43" name="Google Shape;43;p7"/>
          <p:cNvPicPr preferRelativeResize="0"/>
          <p:nvPr/>
        </p:nvPicPr>
        <p:blipFill>
          <a:blip r:embed="rId2">
            <a:alphaModFix/>
          </a:blip>
          <a:stretch>
            <a:fillRect/>
          </a:stretch>
        </p:blipFill>
        <p:spPr>
          <a:xfrm>
            <a:off x="509004" y="223425"/>
            <a:ext cx="408425" cy="1021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768500" y="720250"/>
            <a:ext cx="5607000" cy="1618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46" name="Google Shape;46;p8"/>
          <p:cNvPicPr preferRelativeResize="0"/>
          <p:nvPr/>
        </p:nvPicPr>
        <p:blipFill>
          <a:blip r:embed="rId2">
            <a:alphaModFix/>
          </a:blip>
          <a:stretch>
            <a:fillRect/>
          </a:stretch>
        </p:blipFill>
        <p:spPr>
          <a:xfrm rot="10800000" flipH="1">
            <a:off x="3511210" y="230448"/>
            <a:ext cx="2121574" cy="667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1109749" y="1530275"/>
            <a:ext cx="3422400" cy="1063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6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9" name="Google Shape;49;p9"/>
          <p:cNvSpPr txBox="1">
            <a:spLocks noGrp="1"/>
          </p:cNvSpPr>
          <p:nvPr>
            <p:ph type="subTitle" idx="1"/>
          </p:nvPr>
        </p:nvSpPr>
        <p:spPr>
          <a:xfrm>
            <a:off x="1109750" y="2652101"/>
            <a:ext cx="3422400" cy="106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50" name="Google Shape;50;p9"/>
          <p:cNvPicPr preferRelativeResize="0"/>
          <p:nvPr/>
        </p:nvPicPr>
        <p:blipFill>
          <a:blip r:embed="rId2">
            <a:alphaModFix/>
          </a:blip>
          <a:stretch>
            <a:fillRect/>
          </a:stretch>
        </p:blipFill>
        <p:spPr>
          <a:xfrm>
            <a:off x="40701" y="106600"/>
            <a:ext cx="606386" cy="15637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a:spLocks noGrp="1"/>
          </p:cNvSpPr>
          <p:nvPr>
            <p:ph type="pic" idx="2"/>
          </p:nvPr>
        </p:nvSpPr>
        <p:spPr>
          <a:xfrm>
            <a:off x="-25" y="-13725"/>
            <a:ext cx="9144000" cy="5157300"/>
          </a:xfrm>
          <a:prstGeom prst="rect">
            <a:avLst/>
          </a:prstGeom>
          <a:noFill/>
          <a:ln>
            <a:noFill/>
          </a:ln>
        </p:spPr>
      </p:sp>
      <p:sp>
        <p:nvSpPr>
          <p:cNvPr id="53" name="Google Shape;53;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rchivo Narrow"/>
              <a:buNone/>
              <a:defRPr sz="3500" b="1">
                <a:solidFill>
                  <a:schemeClr val="dk1"/>
                </a:solidFill>
                <a:latin typeface="Archivo Narrow"/>
                <a:ea typeface="Archivo Narrow"/>
                <a:cs typeface="Archivo Narrow"/>
                <a:sym typeface="Archivo Narrow"/>
              </a:defRPr>
            </a:lvl1pPr>
            <a:lvl2pPr lvl="1" algn="ctr" rtl="0">
              <a:spcBef>
                <a:spcPts val="0"/>
              </a:spcBef>
              <a:spcAft>
                <a:spcPts val="0"/>
              </a:spcAft>
              <a:buClr>
                <a:schemeClr val="dk1"/>
              </a:buClr>
              <a:buSzPts val="3500"/>
              <a:buFont typeface="Archivo Narrow"/>
              <a:buNone/>
              <a:defRPr sz="3500" b="1">
                <a:solidFill>
                  <a:schemeClr val="dk1"/>
                </a:solidFill>
                <a:latin typeface="Archivo Narrow"/>
                <a:ea typeface="Archivo Narrow"/>
                <a:cs typeface="Archivo Narrow"/>
                <a:sym typeface="Archivo Narrow"/>
              </a:defRPr>
            </a:lvl2pPr>
            <a:lvl3pPr lvl="2" algn="ctr" rtl="0">
              <a:spcBef>
                <a:spcPts val="0"/>
              </a:spcBef>
              <a:spcAft>
                <a:spcPts val="0"/>
              </a:spcAft>
              <a:buClr>
                <a:schemeClr val="dk1"/>
              </a:buClr>
              <a:buSzPts val="3500"/>
              <a:buFont typeface="Archivo Narrow"/>
              <a:buNone/>
              <a:defRPr sz="3500" b="1">
                <a:solidFill>
                  <a:schemeClr val="dk1"/>
                </a:solidFill>
                <a:latin typeface="Archivo Narrow"/>
                <a:ea typeface="Archivo Narrow"/>
                <a:cs typeface="Archivo Narrow"/>
                <a:sym typeface="Archivo Narrow"/>
              </a:defRPr>
            </a:lvl3pPr>
            <a:lvl4pPr lvl="3" algn="ctr" rtl="0">
              <a:spcBef>
                <a:spcPts val="0"/>
              </a:spcBef>
              <a:spcAft>
                <a:spcPts val="0"/>
              </a:spcAft>
              <a:buClr>
                <a:schemeClr val="dk1"/>
              </a:buClr>
              <a:buSzPts val="3500"/>
              <a:buFont typeface="Archivo Narrow"/>
              <a:buNone/>
              <a:defRPr sz="3500" b="1">
                <a:solidFill>
                  <a:schemeClr val="dk1"/>
                </a:solidFill>
                <a:latin typeface="Archivo Narrow"/>
                <a:ea typeface="Archivo Narrow"/>
                <a:cs typeface="Archivo Narrow"/>
                <a:sym typeface="Archivo Narrow"/>
              </a:defRPr>
            </a:lvl4pPr>
            <a:lvl5pPr lvl="4" algn="ctr" rtl="0">
              <a:spcBef>
                <a:spcPts val="0"/>
              </a:spcBef>
              <a:spcAft>
                <a:spcPts val="0"/>
              </a:spcAft>
              <a:buClr>
                <a:schemeClr val="dk1"/>
              </a:buClr>
              <a:buSzPts val="3500"/>
              <a:buFont typeface="Archivo Narrow"/>
              <a:buNone/>
              <a:defRPr sz="3500" b="1">
                <a:solidFill>
                  <a:schemeClr val="dk1"/>
                </a:solidFill>
                <a:latin typeface="Archivo Narrow"/>
                <a:ea typeface="Archivo Narrow"/>
                <a:cs typeface="Archivo Narrow"/>
                <a:sym typeface="Archivo Narrow"/>
              </a:defRPr>
            </a:lvl5pPr>
            <a:lvl6pPr lvl="5" algn="ctr" rtl="0">
              <a:spcBef>
                <a:spcPts val="0"/>
              </a:spcBef>
              <a:spcAft>
                <a:spcPts val="0"/>
              </a:spcAft>
              <a:buClr>
                <a:schemeClr val="dk1"/>
              </a:buClr>
              <a:buSzPts val="3500"/>
              <a:buFont typeface="Archivo Narrow"/>
              <a:buNone/>
              <a:defRPr sz="3500" b="1">
                <a:solidFill>
                  <a:schemeClr val="dk1"/>
                </a:solidFill>
                <a:latin typeface="Archivo Narrow"/>
                <a:ea typeface="Archivo Narrow"/>
                <a:cs typeface="Archivo Narrow"/>
                <a:sym typeface="Archivo Narrow"/>
              </a:defRPr>
            </a:lvl6pPr>
            <a:lvl7pPr lvl="6" algn="ctr" rtl="0">
              <a:spcBef>
                <a:spcPts val="0"/>
              </a:spcBef>
              <a:spcAft>
                <a:spcPts val="0"/>
              </a:spcAft>
              <a:buClr>
                <a:schemeClr val="dk1"/>
              </a:buClr>
              <a:buSzPts val="3500"/>
              <a:buFont typeface="Archivo Narrow"/>
              <a:buNone/>
              <a:defRPr sz="3500" b="1">
                <a:solidFill>
                  <a:schemeClr val="dk1"/>
                </a:solidFill>
                <a:latin typeface="Archivo Narrow"/>
                <a:ea typeface="Archivo Narrow"/>
                <a:cs typeface="Archivo Narrow"/>
                <a:sym typeface="Archivo Narrow"/>
              </a:defRPr>
            </a:lvl7pPr>
            <a:lvl8pPr lvl="7" algn="ctr" rtl="0">
              <a:spcBef>
                <a:spcPts val="0"/>
              </a:spcBef>
              <a:spcAft>
                <a:spcPts val="0"/>
              </a:spcAft>
              <a:buClr>
                <a:schemeClr val="dk1"/>
              </a:buClr>
              <a:buSzPts val="3500"/>
              <a:buFont typeface="Archivo Narrow"/>
              <a:buNone/>
              <a:defRPr sz="3500" b="1">
                <a:solidFill>
                  <a:schemeClr val="dk1"/>
                </a:solidFill>
                <a:latin typeface="Archivo Narrow"/>
                <a:ea typeface="Archivo Narrow"/>
                <a:cs typeface="Archivo Narrow"/>
                <a:sym typeface="Archivo Narrow"/>
              </a:defRPr>
            </a:lvl8pPr>
            <a:lvl9pPr lvl="8" algn="ctr" rtl="0">
              <a:spcBef>
                <a:spcPts val="0"/>
              </a:spcBef>
              <a:spcAft>
                <a:spcPts val="0"/>
              </a:spcAft>
              <a:buClr>
                <a:schemeClr val="dk1"/>
              </a:buClr>
              <a:buSzPts val="3500"/>
              <a:buFont typeface="Archivo Narrow"/>
              <a:buNone/>
              <a:defRPr sz="3500" b="1">
                <a:solidFill>
                  <a:schemeClr val="dk1"/>
                </a:solidFill>
                <a:latin typeface="Archivo Narrow"/>
                <a:ea typeface="Archivo Narrow"/>
                <a:cs typeface="Archivo Narrow"/>
                <a:sym typeface="Archivo Narrow"/>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44.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hyperlink" Target="https://www.kaggle.com/code/iamsouravbanerjee/shopping-trends-unveiled-eda-for-beginners" TargetMode="External"/><Relationship Id="rId2" Type="http://schemas.openxmlformats.org/officeDocument/2006/relationships/notesSlide" Target="../notesSlides/notesSlide43.xml"/><Relationship Id="rId1" Type="http://schemas.openxmlformats.org/officeDocument/2006/relationships/slideLayout" Target="../slideLayouts/slideLayout17.xml"/><Relationship Id="rId5" Type="http://schemas.openxmlformats.org/officeDocument/2006/relationships/hyperlink" Target="https://www.geeksforgeeks.org/what-is-exploratory-data-analysis/" TargetMode="External"/><Relationship Id="rId4" Type="http://schemas.openxmlformats.org/officeDocument/2006/relationships/hyperlink" Target="https://www.ibm.com/topics/exploratory-data-analysi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2"/>
          <p:cNvSpPr txBox="1">
            <a:spLocks noGrp="1"/>
          </p:cNvSpPr>
          <p:nvPr>
            <p:ph type="ctrTitle"/>
          </p:nvPr>
        </p:nvSpPr>
        <p:spPr>
          <a:xfrm>
            <a:off x="1079688" y="786450"/>
            <a:ext cx="69846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 In-depth Analysis of Airline Customer Satisfaction</a:t>
            </a:r>
            <a:endParaRPr/>
          </a:p>
        </p:txBody>
      </p:sp>
      <p:sp>
        <p:nvSpPr>
          <p:cNvPr id="230" name="Google Shape;230;p32"/>
          <p:cNvSpPr txBox="1">
            <a:spLocks noGrp="1"/>
          </p:cNvSpPr>
          <p:nvPr>
            <p:ph type="subTitle" idx="1"/>
          </p:nvPr>
        </p:nvSpPr>
        <p:spPr>
          <a:xfrm>
            <a:off x="998887" y="2571753"/>
            <a:ext cx="69846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Hector Enriquez , Ifa Afariogun</a:t>
            </a:r>
            <a:endParaRPr dirty="0"/>
          </a:p>
        </p:txBody>
      </p:sp>
      <p:grpSp>
        <p:nvGrpSpPr>
          <p:cNvPr id="231" name="Google Shape;231;p32"/>
          <p:cNvGrpSpPr/>
          <p:nvPr/>
        </p:nvGrpSpPr>
        <p:grpSpPr>
          <a:xfrm>
            <a:off x="-99251" y="3047553"/>
            <a:ext cx="9750526" cy="3038524"/>
            <a:chOff x="-73125" y="3065400"/>
            <a:chExt cx="9750526" cy="3038524"/>
          </a:xfrm>
        </p:grpSpPr>
        <p:pic>
          <p:nvPicPr>
            <p:cNvPr id="232" name="Google Shape;232;p32"/>
            <p:cNvPicPr preferRelativeResize="0"/>
            <p:nvPr/>
          </p:nvPicPr>
          <p:blipFill>
            <a:blip r:embed="rId3">
              <a:alphaModFix/>
            </a:blip>
            <a:stretch>
              <a:fillRect/>
            </a:stretch>
          </p:blipFill>
          <p:spPr>
            <a:xfrm>
              <a:off x="7717550" y="3065400"/>
              <a:ext cx="1959851" cy="1958001"/>
            </a:xfrm>
            <a:prstGeom prst="rect">
              <a:avLst/>
            </a:prstGeom>
            <a:noFill/>
            <a:ln>
              <a:noFill/>
            </a:ln>
          </p:spPr>
        </p:pic>
        <p:pic>
          <p:nvPicPr>
            <p:cNvPr id="233" name="Google Shape;233;p32"/>
            <p:cNvPicPr preferRelativeResize="0"/>
            <p:nvPr/>
          </p:nvPicPr>
          <p:blipFill>
            <a:blip r:embed="rId4">
              <a:alphaModFix/>
            </a:blip>
            <a:stretch>
              <a:fillRect/>
            </a:stretch>
          </p:blipFill>
          <p:spPr>
            <a:xfrm>
              <a:off x="-73125" y="3581300"/>
              <a:ext cx="9290250" cy="2522625"/>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1"/>
          <p:cNvSpPr txBox="1">
            <a:spLocks noGrp="1"/>
          </p:cNvSpPr>
          <p:nvPr>
            <p:ph type="title"/>
          </p:nvPr>
        </p:nvSpPr>
        <p:spPr>
          <a:xfrm>
            <a:off x="720000" y="214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Exploratory Data Analysis cont.</a:t>
            </a:r>
            <a:endParaRPr/>
          </a:p>
        </p:txBody>
      </p:sp>
      <p:sp>
        <p:nvSpPr>
          <p:cNvPr id="311" name="Google Shape;311;p41"/>
          <p:cNvSpPr txBox="1"/>
          <p:nvPr/>
        </p:nvSpPr>
        <p:spPr>
          <a:xfrm>
            <a:off x="6437575" y="1183250"/>
            <a:ext cx="2157300" cy="3308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b="1">
                <a:solidFill>
                  <a:schemeClr val="accent3"/>
                </a:solidFill>
                <a:latin typeface="Barlow"/>
                <a:ea typeface="Barlow"/>
                <a:cs typeface="Barlow"/>
                <a:sym typeface="Barlow"/>
              </a:rPr>
              <a:t>Bar Chart Findings:</a:t>
            </a:r>
            <a:r>
              <a:rPr lang="en" b="1">
                <a:solidFill>
                  <a:schemeClr val="dk1"/>
                </a:solidFill>
                <a:latin typeface="Barlow"/>
                <a:ea typeface="Barlow"/>
                <a:cs typeface="Barlow"/>
                <a:sym typeface="Barlow"/>
              </a:rPr>
              <a:t> </a:t>
            </a:r>
            <a:r>
              <a:rPr lang="en">
                <a:solidFill>
                  <a:schemeClr val="dk1"/>
                </a:solidFill>
                <a:latin typeface="Barlow"/>
                <a:ea typeface="Barlow"/>
                <a:cs typeface="Barlow"/>
                <a:sym typeface="Barlow"/>
              </a:rPr>
              <a:t>Airline has ~50/50 satisfaction and dissatisfaction rate. </a:t>
            </a:r>
            <a:endParaRPr>
              <a:solidFill>
                <a:schemeClr val="dk1"/>
              </a:solidFill>
              <a:latin typeface="Barlow"/>
              <a:ea typeface="Barlow"/>
              <a:cs typeface="Barlow"/>
              <a:sym typeface="Barlow"/>
            </a:endParaRPr>
          </a:p>
          <a:p>
            <a:pPr marL="457200" lvl="0" indent="0" algn="l" rtl="0">
              <a:spcBef>
                <a:spcPts val="0"/>
              </a:spcBef>
              <a:spcAft>
                <a:spcPts val="0"/>
              </a:spcAft>
              <a:buNone/>
            </a:pPr>
            <a:endParaRPr>
              <a:solidFill>
                <a:schemeClr val="dk1"/>
              </a:solidFill>
              <a:latin typeface="Barlow"/>
              <a:ea typeface="Barlow"/>
              <a:cs typeface="Barlow"/>
              <a:sym typeface="Barlow"/>
            </a:endParaRPr>
          </a:p>
          <a:p>
            <a:pPr marL="457200" lvl="0" indent="0" algn="l" rtl="0">
              <a:spcBef>
                <a:spcPts val="0"/>
              </a:spcBef>
              <a:spcAft>
                <a:spcPts val="0"/>
              </a:spcAft>
              <a:buNone/>
            </a:pPr>
            <a:r>
              <a:rPr lang="en">
                <a:solidFill>
                  <a:schemeClr val="dk1"/>
                </a:solidFill>
                <a:latin typeface="Barlow"/>
                <a:ea typeface="Barlow"/>
                <a:cs typeface="Barlow"/>
                <a:sym typeface="Barlow"/>
              </a:rPr>
              <a:t>Majority of passengers are loyal customers.</a:t>
            </a:r>
            <a:endParaRPr>
              <a:solidFill>
                <a:schemeClr val="dk1"/>
              </a:solidFill>
              <a:latin typeface="Barlow"/>
              <a:ea typeface="Barlow"/>
              <a:cs typeface="Barlow"/>
              <a:sym typeface="Barlow"/>
            </a:endParaRPr>
          </a:p>
          <a:p>
            <a:pPr marL="457200" lvl="0" indent="0" algn="l" rtl="0">
              <a:spcBef>
                <a:spcPts val="0"/>
              </a:spcBef>
              <a:spcAft>
                <a:spcPts val="0"/>
              </a:spcAft>
              <a:buNone/>
            </a:pPr>
            <a:endParaRPr>
              <a:solidFill>
                <a:schemeClr val="dk1"/>
              </a:solidFill>
              <a:latin typeface="Barlow"/>
              <a:ea typeface="Barlow"/>
              <a:cs typeface="Barlow"/>
              <a:sym typeface="Barlow"/>
            </a:endParaRPr>
          </a:p>
          <a:p>
            <a:pPr marL="457200" lvl="0" indent="0" algn="l" rtl="0">
              <a:spcBef>
                <a:spcPts val="0"/>
              </a:spcBef>
              <a:spcAft>
                <a:spcPts val="0"/>
              </a:spcAft>
              <a:buNone/>
            </a:pPr>
            <a:r>
              <a:rPr lang="en">
                <a:solidFill>
                  <a:schemeClr val="dk1"/>
                </a:solidFill>
                <a:latin typeface="Barlow"/>
                <a:ea typeface="Barlow"/>
                <a:cs typeface="Barlow"/>
                <a:sym typeface="Barlow"/>
              </a:rPr>
              <a:t>Most passengers are traveling for business purposes.   </a:t>
            </a:r>
            <a:endParaRPr>
              <a:solidFill>
                <a:schemeClr val="dk1"/>
              </a:solidFill>
              <a:latin typeface="Barlow"/>
              <a:ea typeface="Barlow"/>
              <a:cs typeface="Barlow"/>
              <a:sym typeface="Barlow"/>
            </a:endParaRPr>
          </a:p>
        </p:txBody>
      </p:sp>
      <p:pic>
        <p:nvPicPr>
          <p:cNvPr id="312" name="Google Shape;312;p41"/>
          <p:cNvPicPr preferRelativeResize="0"/>
          <p:nvPr/>
        </p:nvPicPr>
        <p:blipFill>
          <a:blip r:embed="rId3">
            <a:alphaModFix/>
          </a:blip>
          <a:stretch>
            <a:fillRect/>
          </a:stretch>
        </p:blipFill>
        <p:spPr>
          <a:xfrm>
            <a:off x="606025" y="1308550"/>
            <a:ext cx="6132774" cy="274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2"/>
          <p:cNvSpPr txBox="1">
            <a:spLocks noGrp="1"/>
          </p:cNvSpPr>
          <p:nvPr>
            <p:ph type="title"/>
          </p:nvPr>
        </p:nvSpPr>
        <p:spPr>
          <a:xfrm>
            <a:off x="720000" y="1375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Exploratory Data Analysis cont.</a:t>
            </a:r>
            <a:endParaRPr/>
          </a:p>
        </p:txBody>
      </p:sp>
      <p:sp>
        <p:nvSpPr>
          <p:cNvPr id="318" name="Google Shape;318;p42"/>
          <p:cNvSpPr txBox="1"/>
          <p:nvPr/>
        </p:nvSpPr>
        <p:spPr>
          <a:xfrm>
            <a:off x="6437575" y="1183250"/>
            <a:ext cx="2157300" cy="3308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latin typeface="Barlow"/>
              <a:ea typeface="Barlow"/>
              <a:cs typeface="Barlow"/>
              <a:sym typeface="Barlow"/>
            </a:endParaRPr>
          </a:p>
        </p:txBody>
      </p:sp>
      <p:pic>
        <p:nvPicPr>
          <p:cNvPr id="319" name="Google Shape;319;p42"/>
          <p:cNvPicPr preferRelativeResize="0"/>
          <p:nvPr/>
        </p:nvPicPr>
        <p:blipFill>
          <a:blip r:embed="rId3">
            <a:alphaModFix/>
          </a:blip>
          <a:stretch>
            <a:fillRect/>
          </a:stretch>
        </p:blipFill>
        <p:spPr>
          <a:xfrm>
            <a:off x="849600" y="892475"/>
            <a:ext cx="5014176" cy="4166875"/>
          </a:xfrm>
          <a:prstGeom prst="rect">
            <a:avLst/>
          </a:prstGeom>
          <a:noFill/>
          <a:ln>
            <a:noFill/>
          </a:ln>
        </p:spPr>
      </p:pic>
      <p:sp>
        <p:nvSpPr>
          <p:cNvPr id="320" name="Google Shape;320;p42"/>
          <p:cNvSpPr txBox="1"/>
          <p:nvPr/>
        </p:nvSpPr>
        <p:spPr>
          <a:xfrm>
            <a:off x="6117825" y="1982625"/>
            <a:ext cx="2118600" cy="189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Barlow"/>
                <a:ea typeface="Barlow"/>
                <a:cs typeface="Barlow"/>
                <a:sym typeface="Barlow"/>
              </a:rPr>
              <a:t>Satisfaction levels relative to seat comfort, departure/arrival time, and food &amp; drink. </a:t>
            </a:r>
            <a:endParaRPr b="1">
              <a:solidFill>
                <a:schemeClr val="dk1"/>
              </a:solidFill>
              <a:latin typeface="Barlow"/>
              <a:ea typeface="Barlow"/>
              <a:cs typeface="Barlow"/>
              <a:sym typeface="Barlo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3"/>
          <p:cNvSpPr txBox="1">
            <a:spLocks noGrp="1"/>
          </p:cNvSpPr>
          <p:nvPr>
            <p:ph type="title"/>
          </p:nvPr>
        </p:nvSpPr>
        <p:spPr>
          <a:xfrm>
            <a:off x="720000" y="214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Exploratory Data Analysis cont.</a:t>
            </a:r>
            <a:endParaRPr/>
          </a:p>
        </p:txBody>
      </p:sp>
      <p:sp>
        <p:nvSpPr>
          <p:cNvPr id="326" name="Google Shape;326;p43"/>
          <p:cNvSpPr txBox="1"/>
          <p:nvPr/>
        </p:nvSpPr>
        <p:spPr>
          <a:xfrm>
            <a:off x="6319200" y="1820850"/>
            <a:ext cx="2104800" cy="15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Barlow"/>
                <a:ea typeface="Barlow"/>
                <a:cs typeface="Barlow"/>
                <a:sym typeface="Barlow"/>
              </a:rPr>
              <a:t>Satisfaction levels relative to gate location, inflight wifi service, and inflight entertainment. </a:t>
            </a:r>
            <a:endParaRPr b="1">
              <a:solidFill>
                <a:schemeClr val="dk1"/>
              </a:solidFill>
              <a:latin typeface="Barlow"/>
              <a:ea typeface="Barlow"/>
              <a:cs typeface="Barlow"/>
              <a:sym typeface="Barlow"/>
            </a:endParaRPr>
          </a:p>
        </p:txBody>
      </p:sp>
      <p:pic>
        <p:nvPicPr>
          <p:cNvPr id="327" name="Google Shape;327;p43"/>
          <p:cNvPicPr preferRelativeResize="0"/>
          <p:nvPr/>
        </p:nvPicPr>
        <p:blipFill>
          <a:blip r:embed="rId3">
            <a:alphaModFix/>
          </a:blip>
          <a:stretch>
            <a:fillRect/>
          </a:stretch>
        </p:blipFill>
        <p:spPr>
          <a:xfrm>
            <a:off x="1082725" y="902425"/>
            <a:ext cx="5088426" cy="4051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4"/>
          <p:cNvSpPr txBox="1"/>
          <p:nvPr/>
        </p:nvSpPr>
        <p:spPr>
          <a:xfrm>
            <a:off x="6205300" y="1260475"/>
            <a:ext cx="2310900" cy="2758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b="1">
                <a:solidFill>
                  <a:schemeClr val="accent3"/>
                </a:solidFill>
                <a:latin typeface="Barlow"/>
                <a:ea typeface="Barlow"/>
                <a:cs typeface="Barlow"/>
                <a:sym typeface="Barlow"/>
              </a:rPr>
              <a:t>Histogram  and Boxplot Findings: </a:t>
            </a:r>
            <a:endParaRPr b="1">
              <a:solidFill>
                <a:schemeClr val="accent3"/>
              </a:solidFill>
              <a:latin typeface="Barlow"/>
              <a:ea typeface="Barlow"/>
              <a:cs typeface="Barlow"/>
              <a:sym typeface="Barlow"/>
            </a:endParaRPr>
          </a:p>
          <a:p>
            <a:pPr marL="457200" lvl="0" indent="0" algn="l" rtl="0">
              <a:spcBef>
                <a:spcPts val="0"/>
              </a:spcBef>
              <a:spcAft>
                <a:spcPts val="0"/>
              </a:spcAft>
              <a:buNone/>
            </a:pPr>
            <a:endParaRPr>
              <a:solidFill>
                <a:schemeClr val="dk1"/>
              </a:solidFill>
              <a:latin typeface="Barlow"/>
              <a:ea typeface="Barlow"/>
              <a:cs typeface="Barlow"/>
              <a:sym typeface="Barlow"/>
            </a:endParaRPr>
          </a:p>
          <a:p>
            <a:pPr marL="457200" lvl="0" indent="0" algn="l" rtl="0">
              <a:spcBef>
                <a:spcPts val="0"/>
              </a:spcBef>
              <a:spcAft>
                <a:spcPts val="0"/>
              </a:spcAft>
              <a:buNone/>
            </a:pPr>
            <a:r>
              <a:rPr lang="en">
                <a:solidFill>
                  <a:schemeClr val="dk1"/>
                </a:solidFill>
                <a:latin typeface="Barlow"/>
                <a:ea typeface="Barlow"/>
                <a:cs typeface="Barlow"/>
                <a:sym typeface="Barlow"/>
              </a:rPr>
              <a:t>Ratings for seat comfort, and  food and drink generally meet or exceed expectations (scores 3 - 5). </a:t>
            </a:r>
            <a:endParaRPr>
              <a:solidFill>
                <a:schemeClr val="dk1"/>
              </a:solidFill>
              <a:latin typeface="Barlow"/>
              <a:ea typeface="Barlow"/>
              <a:cs typeface="Barlow"/>
              <a:sym typeface="Barlow"/>
            </a:endParaRPr>
          </a:p>
          <a:p>
            <a:pPr marL="45720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  </a:t>
            </a:r>
            <a:endParaRPr>
              <a:solidFill>
                <a:schemeClr val="dk1"/>
              </a:solidFill>
              <a:latin typeface="Barlow"/>
              <a:ea typeface="Barlow"/>
              <a:cs typeface="Barlow"/>
              <a:sym typeface="Barlow"/>
            </a:endParaRPr>
          </a:p>
        </p:txBody>
      </p:sp>
      <p:pic>
        <p:nvPicPr>
          <p:cNvPr id="333" name="Google Shape;333;p44"/>
          <p:cNvPicPr preferRelativeResize="0"/>
          <p:nvPr/>
        </p:nvPicPr>
        <p:blipFill>
          <a:blip r:embed="rId3">
            <a:alphaModFix/>
          </a:blip>
          <a:stretch>
            <a:fillRect/>
          </a:stretch>
        </p:blipFill>
        <p:spPr>
          <a:xfrm>
            <a:off x="1096875" y="340925"/>
            <a:ext cx="5437625" cy="2230825"/>
          </a:xfrm>
          <a:prstGeom prst="rect">
            <a:avLst/>
          </a:prstGeom>
          <a:noFill/>
          <a:ln>
            <a:noFill/>
          </a:ln>
        </p:spPr>
      </p:pic>
      <p:pic>
        <p:nvPicPr>
          <p:cNvPr id="334" name="Google Shape;334;p44"/>
          <p:cNvPicPr preferRelativeResize="0"/>
          <p:nvPr/>
        </p:nvPicPr>
        <p:blipFill>
          <a:blip r:embed="rId4">
            <a:alphaModFix/>
          </a:blip>
          <a:stretch>
            <a:fillRect/>
          </a:stretch>
        </p:blipFill>
        <p:spPr>
          <a:xfrm>
            <a:off x="1086188" y="2677674"/>
            <a:ext cx="5458986" cy="2230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5"/>
          <p:cNvSpPr txBox="1">
            <a:spLocks noGrp="1"/>
          </p:cNvSpPr>
          <p:nvPr>
            <p:ph type="title"/>
          </p:nvPr>
        </p:nvSpPr>
        <p:spPr>
          <a:xfrm>
            <a:off x="720000" y="214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340" name="Google Shape;340;p45"/>
          <p:cNvSpPr txBox="1"/>
          <p:nvPr/>
        </p:nvSpPr>
        <p:spPr>
          <a:xfrm>
            <a:off x="6534500" y="924750"/>
            <a:ext cx="2201400" cy="40833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b="1">
                <a:solidFill>
                  <a:schemeClr val="accent3"/>
                </a:solidFill>
                <a:latin typeface="Barlow"/>
                <a:ea typeface="Barlow"/>
                <a:cs typeface="Barlow"/>
                <a:sym typeface="Barlow"/>
              </a:rPr>
              <a:t>The distances traveled on these flights were not far: </a:t>
            </a:r>
            <a:r>
              <a:rPr lang="en">
                <a:solidFill>
                  <a:schemeClr val="dk1"/>
                </a:solidFill>
                <a:latin typeface="Barlow"/>
                <a:ea typeface="Barlow"/>
                <a:cs typeface="Barlow"/>
                <a:sym typeface="Barlow"/>
              </a:rPr>
              <a:t>Shorter flights have simpler amenities and less room for error. </a:t>
            </a:r>
            <a:endParaRPr>
              <a:solidFill>
                <a:schemeClr val="dk1"/>
              </a:solidFill>
              <a:latin typeface="Barlow"/>
              <a:ea typeface="Barlow"/>
              <a:cs typeface="Barlow"/>
              <a:sym typeface="Barlow"/>
            </a:endParaRPr>
          </a:p>
          <a:p>
            <a:pPr marL="457200" lvl="0" indent="0" algn="l" rtl="0">
              <a:spcBef>
                <a:spcPts val="0"/>
              </a:spcBef>
              <a:spcAft>
                <a:spcPts val="0"/>
              </a:spcAft>
              <a:buNone/>
            </a:pPr>
            <a:endParaRPr>
              <a:solidFill>
                <a:schemeClr val="dk1"/>
              </a:solidFill>
              <a:latin typeface="Barlow"/>
              <a:ea typeface="Barlow"/>
              <a:cs typeface="Barlow"/>
              <a:sym typeface="Barlow"/>
            </a:endParaRPr>
          </a:p>
          <a:p>
            <a:pPr marL="457200" lvl="0" indent="0" algn="l" rtl="0">
              <a:spcBef>
                <a:spcPts val="0"/>
              </a:spcBef>
              <a:spcAft>
                <a:spcPts val="0"/>
              </a:spcAft>
              <a:buNone/>
            </a:pPr>
            <a:r>
              <a:rPr lang="en" b="1">
                <a:solidFill>
                  <a:schemeClr val="accent4"/>
                </a:solidFill>
                <a:latin typeface="Barlow"/>
                <a:ea typeface="Barlow"/>
                <a:cs typeface="Barlow"/>
                <a:sym typeface="Barlow"/>
              </a:rPr>
              <a:t>What could this mean? </a:t>
            </a:r>
            <a:endParaRPr b="1">
              <a:solidFill>
                <a:schemeClr val="accent4"/>
              </a:solidFill>
              <a:latin typeface="Barlow"/>
              <a:ea typeface="Barlow"/>
              <a:cs typeface="Barlow"/>
              <a:sym typeface="Barlow"/>
            </a:endParaRPr>
          </a:p>
          <a:p>
            <a:pPr marL="457200" lvl="0" indent="0" algn="l" rtl="0">
              <a:spcBef>
                <a:spcPts val="0"/>
              </a:spcBef>
              <a:spcAft>
                <a:spcPts val="0"/>
              </a:spcAft>
              <a:buNone/>
            </a:pPr>
            <a:endParaRPr>
              <a:solidFill>
                <a:schemeClr val="dk1"/>
              </a:solidFill>
              <a:latin typeface="Barlow"/>
              <a:ea typeface="Barlow"/>
              <a:cs typeface="Barlow"/>
              <a:sym typeface="Barlow"/>
            </a:endParaRPr>
          </a:p>
          <a:p>
            <a:pPr marL="457200" lvl="0" indent="0" algn="l" rtl="0">
              <a:spcBef>
                <a:spcPts val="0"/>
              </a:spcBef>
              <a:spcAft>
                <a:spcPts val="0"/>
              </a:spcAft>
              <a:buNone/>
            </a:pPr>
            <a:r>
              <a:rPr lang="en">
                <a:solidFill>
                  <a:schemeClr val="dk1"/>
                </a:solidFill>
                <a:latin typeface="Barlow"/>
                <a:ea typeface="Barlow"/>
                <a:cs typeface="Barlow"/>
                <a:sym typeface="Barlow"/>
              </a:rPr>
              <a:t>Shorter flights may have a higher satisfaction rate than longer flights.</a:t>
            </a:r>
            <a:endParaRPr>
              <a:solidFill>
                <a:schemeClr val="dk1"/>
              </a:solidFill>
              <a:latin typeface="Barlow"/>
              <a:ea typeface="Barlow"/>
              <a:cs typeface="Barlow"/>
              <a:sym typeface="Barlow"/>
            </a:endParaRPr>
          </a:p>
        </p:txBody>
      </p:sp>
      <p:pic>
        <p:nvPicPr>
          <p:cNvPr id="341" name="Google Shape;341;p45"/>
          <p:cNvPicPr preferRelativeResize="0"/>
          <p:nvPr/>
        </p:nvPicPr>
        <p:blipFill>
          <a:blip r:embed="rId3">
            <a:alphaModFix/>
          </a:blip>
          <a:stretch>
            <a:fillRect/>
          </a:stretch>
        </p:blipFill>
        <p:spPr>
          <a:xfrm>
            <a:off x="806550" y="1319200"/>
            <a:ext cx="5943600" cy="2505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6"/>
          <p:cNvSpPr txBox="1">
            <a:spLocks noGrp="1"/>
          </p:cNvSpPr>
          <p:nvPr>
            <p:ph type="title" idx="2"/>
          </p:nvPr>
        </p:nvSpPr>
        <p:spPr>
          <a:xfrm>
            <a:off x="714875" y="61175"/>
            <a:ext cx="7873500" cy="91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Insights from Univariate Analysis</a:t>
            </a:r>
            <a:endParaRPr>
              <a:solidFill>
                <a:schemeClr val="dk1"/>
              </a:solidFill>
            </a:endParaRPr>
          </a:p>
        </p:txBody>
      </p:sp>
      <p:sp>
        <p:nvSpPr>
          <p:cNvPr id="347" name="Google Shape;347;p46"/>
          <p:cNvSpPr txBox="1"/>
          <p:nvPr/>
        </p:nvSpPr>
        <p:spPr>
          <a:xfrm>
            <a:off x="510950" y="883675"/>
            <a:ext cx="8586600" cy="389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3"/>
                </a:solidFill>
              </a:rPr>
              <a:t>Numerical Variables</a:t>
            </a:r>
            <a:endParaRPr b="1">
              <a:solidFill>
                <a:schemeClr val="accent3"/>
              </a:solidFill>
            </a:endParaRPr>
          </a:p>
          <a:p>
            <a:pPr marL="0" lvl="0" indent="0" algn="l" rtl="0">
              <a:spcBef>
                <a:spcPts val="0"/>
              </a:spcBef>
              <a:spcAft>
                <a:spcPts val="0"/>
              </a:spcAft>
              <a:buNone/>
            </a:pPr>
            <a:r>
              <a:rPr lang="en" sz="1300" b="1">
                <a:solidFill>
                  <a:schemeClr val="accent4"/>
                </a:solidFill>
              </a:rPr>
              <a:t>Age:</a:t>
            </a:r>
            <a:endParaRPr sz="1300" b="1">
              <a:solidFill>
                <a:schemeClr val="accent4"/>
              </a:solidFill>
            </a:endParaRPr>
          </a:p>
          <a:p>
            <a:pPr marL="457200" lvl="0" indent="-311150" algn="l" rtl="0">
              <a:lnSpc>
                <a:spcPct val="115000"/>
              </a:lnSpc>
              <a:spcBef>
                <a:spcPts val="1200"/>
              </a:spcBef>
              <a:spcAft>
                <a:spcPts val="0"/>
              </a:spcAft>
              <a:buClr>
                <a:schemeClr val="dk1"/>
              </a:buClr>
              <a:buSzPts val="1300"/>
              <a:buChar char="●"/>
            </a:pPr>
            <a:r>
              <a:rPr lang="en" sz="1300">
                <a:solidFill>
                  <a:schemeClr val="dk1"/>
                </a:solidFill>
              </a:rPr>
              <a:t>Majority of passengers aged 20–50, indicating working-age frequent flyers.</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Symmetric distribution suggests no significant demographic bias.</a:t>
            </a:r>
            <a:endParaRPr sz="1300">
              <a:solidFill>
                <a:schemeClr val="dk1"/>
              </a:solidFill>
            </a:endParaRPr>
          </a:p>
          <a:p>
            <a:pPr marL="0" lvl="0" indent="0" algn="l" rtl="0">
              <a:lnSpc>
                <a:spcPct val="115000"/>
              </a:lnSpc>
              <a:spcBef>
                <a:spcPts val="1200"/>
              </a:spcBef>
              <a:spcAft>
                <a:spcPts val="0"/>
              </a:spcAft>
              <a:buNone/>
            </a:pPr>
            <a:r>
              <a:rPr lang="en" sz="1300" b="1">
                <a:solidFill>
                  <a:schemeClr val="accent4"/>
                </a:solidFill>
              </a:rPr>
              <a:t>Flight Distance:</a:t>
            </a:r>
            <a:endParaRPr sz="1300" b="1">
              <a:solidFill>
                <a:schemeClr val="accent4"/>
              </a:solidFill>
            </a:endParaRPr>
          </a:p>
          <a:p>
            <a:pPr marL="457200" lvl="0" indent="-311150" algn="l" rtl="0">
              <a:lnSpc>
                <a:spcPct val="115000"/>
              </a:lnSpc>
              <a:spcBef>
                <a:spcPts val="1200"/>
              </a:spcBef>
              <a:spcAft>
                <a:spcPts val="0"/>
              </a:spcAft>
              <a:buClr>
                <a:schemeClr val="dk1"/>
              </a:buClr>
              <a:buSzPts val="1300"/>
              <a:buChar char="●"/>
            </a:pPr>
            <a:r>
              <a:rPr lang="en" sz="1300">
                <a:solidFill>
                  <a:schemeClr val="dk1"/>
                </a:solidFill>
              </a:rPr>
              <a:t>Right-skewed distribution; most flights are regional or medium-haul (1,000–3,000 units).</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Long-haul passengers may require enhanced amenities (e.g., meals, entertainment).</a:t>
            </a:r>
            <a:endParaRPr sz="1300">
              <a:solidFill>
                <a:schemeClr val="dk1"/>
              </a:solidFill>
            </a:endParaRPr>
          </a:p>
          <a:p>
            <a:pPr marL="0" lvl="0" indent="0" algn="l" rtl="0">
              <a:lnSpc>
                <a:spcPct val="115000"/>
              </a:lnSpc>
              <a:spcBef>
                <a:spcPts val="1200"/>
              </a:spcBef>
              <a:spcAft>
                <a:spcPts val="0"/>
              </a:spcAft>
              <a:buNone/>
            </a:pPr>
            <a:r>
              <a:rPr lang="en" sz="1300" b="1">
                <a:solidFill>
                  <a:schemeClr val="accent4"/>
                </a:solidFill>
              </a:rPr>
              <a:t>Seat Comfort, Food, and Drink Ratings:</a:t>
            </a:r>
            <a:endParaRPr sz="1300" b="1">
              <a:solidFill>
                <a:schemeClr val="accent4"/>
              </a:solidFill>
            </a:endParaRPr>
          </a:p>
          <a:p>
            <a:pPr marL="457200" lvl="0" indent="-311150" algn="l" rtl="0">
              <a:lnSpc>
                <a:spcPct val="115000"/>
              </a:lnSpc>
              <a:spcBef>
                <a:spcPts val="1200"/>
              </a:spcBef>
              <a:spcAft>
                <a:spcPts val="0"/>
              </a:spcAft>
              <a:buClr>
                <a:schemeClr val="dk1"/>
              </a:buClr>
              <a:buSzPts val="1300"/>
              <a:buChar char="●"/>
            </a:pPr>
            <a:r>
              <a:rPr lang="en" sz="1300">
                <a:solidFill>
                  <a:schemeClr val="dk1"/>
                </a:solidFill>
              </a:rPr>
              <a:t>Scores cluster around 3–5, reflecting moderate to high satisfaction.</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Low ratings (0 or 1) identify dissatisfaction areas for improvement.</a:t>
            </a:r>
            <a:endParaRPr sz="1300">
              <a:solidFill>
                <a:schemeClr val="dk1"/>
              </a:solidFill>
            </a:endParaRPr>
          </a:p>
          <a:p>
            <a:pPr marL="0" lvl="0" indent="0" algn="l" rtl="0">
              <a:lnSpc>
                <a:spcPct val="115000"/>
              </a:lnSpc>
              <a:spcBef>
                <a:spcPts val="1200"/>
              </a:spcBef>
              <a:spcAft>
                <a:spcPts val="0"/>
              </a:spcAft>
              <a:buNone/>
            </a:pPr>
            <a:r>
              <a:rPr lang="en" sz="1300" b="1">
                <a:solidFill>
                  <a:schemeClr val="accent4"/>
                </a:solidFill>
              </a:rPr>
              <a:t>Departure/Arrival Delays:</a:t>
            </a:r>
            <a:endParaRPr sz="1300" b="1">
              <a:solidFill>
                <a:schemeClr val="accent4"/>
              </a:solidFill>
            </a:endParaRPr>
          </a:p>
          <a:p>
            <a:pPr marL="457200" lvl="0" indent="-311150" algn="l" rtl="0">
              <a:lnSpc>
                <a:spcPct val="115000"/>
              </a:lnSpc>
              <a:spcBef>
                <a:spcPts val="1200"/>
              </a:spcBef>
              <a:spcAft>
                <a:spcPts val="0"/>
              </a:spcAft>
              <a:buClr>
                <a:schemeClr val="dk1"/>
              </a:buClr>
              <a:buSzPts val="1300"/>
              <a:buChar char="●"/>
            </a:pPr>
            <a:r>
              <a:rPr lang="en" sz="1300">
                <a:solidFill>
                  <a:schemeClr val="dk1"/>
                </a:solidFill>
              </a:rPr>
              <a:t>Most flights have minor delays (0–50 minutes); extreme delays are rare but impactful.</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Delays critically affect satisfaction; operational issues need attention.</a:t>
            </a:r>
            <a:endParaRPr sz="1300">
              <a:solidFill>
                <a:schemeClr val="dk1"/>
              </a:solidFill>
            </a:endParaRPr>
          </a:p>
          <a:p>
            <a:pPr marL="0" lvl="0" indent="0" algn="l" rtl="0">
              <a:spcBef>
                <a:spcPts val="1200"/>
              </a:spcBef>
              <a:spcAft>
                <a:spcPts val="0"/>
              </a:spcAft>
              <a:buNone/>
            </a:pPr>
            <a:endParaRPr sz="1300">
              <a:solidFill>
                <a:schemeClr val="dk1"/>
              </a:solidFill>
              <a:latin typeface="Barlow"/>
              <a:ea typeface="Barlow"/>
              <a:cs typeface="Barlow"/>
              <a:sym typeface="Barlo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7"/>
          <p:cNvSpPr txBox="1">
            <a:spLocks noGrp="1"/>
          </p:cNvSpPr>
          <p:nvPr>
            <p:ph type="title" idx="2"/>
          </p:nvPr>
        </p:nvSpPr>
        <p:spPr>
          <a:xfrm>
            <a:off x="714875" y="61175"/>
            <a:ext cx="7873500" cy="91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Insights from Univariate Analysis</a:t>
            </a:r>
            <a:endParaRPr>
              <a:solidFill>
                <a:schemeClr val="accent5"/>
              </a:solidFill>
            </a:endParaRPr>
          </a:p>
        </p:txBody>
      </p:sp>
      <p:sp>
        <p:nvSpPr>
          <p:cNvPr id="353" name="Google Shape;353;p47"/>
          <p:cNvSpPr txBox="1"/>
          <p:nvPr/>
        </p:nvSpPr>
        <p:spPr>
          <a:xfrm>
            <a:off x="804375" y="1019625"/>
            <a:ext cx="7784100" cy="371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b="1">
                <a:solidFill>
                  <a:schemeClr val="accent3"/>
                </a:solidFill>
                <a:latin typeface="Barlow"/>
                <a:ea typeface="Barlow"/>
                <a:cs typeface="Barlow"/>
                <a:sym typeface="Barlow"/>
              </a:rPr>
              <a:t>Categorical Variables</a:t>
            </a:r>
            <a:endParaRPr b="1">
              <a:solidFill>
                <a:schemeClr val="accent3"/>
              </a:solidFill>
              <a:latin typeface="Barlow"/>
              <a:ea typeface="Barlow"/>
              <a:cs typeface="Barlow"/>
              <a:sym typeface="Barlow"/>
            </a:endParaRPr>
          </a:p>
          <a:p>
            <a:pPr marL="457200" lvl="0" indent="-317500" algn="l" rtl="0">
              <a:lnSpc>
                <a:spcPct val="115000"/>
              </a:lnSpc>
              <a:spcBef>
                <a:spcPts val="1200"/>
              </a:spcBef>
              <a:spcAft>
                <a:spcPts val="0"/>
              </a:spcAft>
              <a:buClr>
                <a:schemeClr val="accent4"/>
              </a:buClr>
              <a:buSzPts val="1400"/>
              <a:buFont typeface="Barlow"/>
              <a:buChar char="●"/>
            </a:pPr>
            <a:r>
              <a:rPr lang="en" b="1">
                <a:solidFill>
                  <a:schemeClr val="accent4"/>
                </a:solidFill>
                <a:latin typeface="Barlow"/>
                <a:ea typeface="Barlow"/>
                <a:cs typeface="Barlow"/>
                <a:sym typeface="Barlow"/>
              </a:rPr>
              <a:t>Gender:</a:t>
            </a:r>
            <a:endParaRPr b="1">
              <a:solidFill>
                <a:schemeClr val="accent4"/>
              </a:solidFill>
              <a:latin typeface="Barlow"/>
              <a:ea typeface="Barlow"/>
              <a:cs typeface="Barlow"/>
              <a:sym typeface="Barlow"/>
            </a:endParaRPr>
          </a:p>
          <a:p>
            <a:pPr marL="914400" lvl="1" indent="-317500" algn="l" rtl="0">
              <a:lnSpc>
                <a:spcPct val="115000"/>
              </a:lnSpc>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Near-equal male/female distribution; opportunity to tailor services based on satisfaction differences.</a:t>
            </a:r>
            <a:endParaRPr>
              <a:solidFill>
                <a:schemeClr val="dk1"/>
              </a:solidFill>
              <a:latin typeface="Barlow"/>
              <a:ea typeface="Barlow"/>
              <a:cs typeface="Barlow"/>
              <a:sym typeface="Barlow"/>
            </a:endParaRPr>
          </a:p>
          <a:p>
            <a:pPr marL="457200" lvl="0" indent="-317500" algn="l" rtl="0">
              <a:lnSpc>
                <a:spcPct val="115000"/>
              </a:lnSpc>
              <a:spcBef>
                <a:spcPts val="0"/>
              </a:spcBef>
              <a:spcAft>
                <a:spcPts val="0"/>
              </a:spcAft>
              <a:buClr>
                <a:schemeClr val="accent4"/>
              </a:buClr>
              <a:buSzPts val="1400"/>
              <a:buFont typeface="Barlow"/>
              <a:buChar char="●"/>
            </a:pPr>
            <a:r>
              <a:rPr lang="en" b="1">
                <a:solidFill>
                  <a:schemeClr val="accent4"/>
                </a:solidFill>
                <a:latin typeface="Barlow"/>
                <a:ea typeface="Barlow"/>
                <a:cs typeface="Barlow"/>
                <a:sym typeface="Barlow"/>
              </a:rPr>
              <a:t>Customer Type:</a:t>
            </a:r>
            <a:endParaRPr b="1">
              <a:solidFill>
                <a:schemeClr val="accent4"/>
              </a:solidFill>
              <a:latin typeface="Barlow"/>
              <a:ea typeface="Barlow"/>
              <a:cs typeface="Barlow"/>
              <a:sym typeface="Barlow"/>
            </a:endParaRPr>
          </a:p>
          <a:p>
            <a:pPr marL="914400" lvl="1" indent="-317500" algn="l" rtl="0">
              <a:lnSpc>
                <a:spcPct val="115000"/>
              </a:lnSpc>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Loyal customers dominate; focus on improving retention by meeting higher expectations.</a:t>
            </a:r>
            <a:endParaRPr>
              <a:solidFill>
                <a:schemeClr val="dk1"/>
              </a:solidFill>
              <a:latin typeface="Barlow"/>
              <a:ea typeface="Barlow"/>
              <a:cs typeface="Barlow"/>
              <a:sym typeface="Barlow"/>
            </a:endParaRPr>
          </a:p>
          <a:p>
            <a:pPr marL="457200" lvl="0" indent="-317500" algn="l" rtl="0">
              <a:lnSpc>
                <a:spcPct val="115000"/>
              </a:lnSpc>
              <a:spcBef>
                <a:spcPts val="0"/>
              </a:spcBef>
              <a:spcAft>
                <a:spcPts val="0"/>
              </a:spcAft>
              <a:buClr>
                <a:schemeClr val="accent4"/>
              </a:buClr>
              <a:buSzPts val="1400"/>
              <a:buFont typeface="Barlow"/>
              <a:buChar char="●"/>
            </a:pPr>
            <a:r>
              <a:rPr lang="en" b="1">
                <a:solidFill>
                  <a:schemeClr val="accent4"/>
                </a:solidFill>
                <a:latin typeface="Barlow"/>
                <a:ea typeface="Barlow"/>
                <a:cs typeface="Barlow"/>
                <a:sym typeface="Barlow"/>
              </a:rPr>
              <a:t>Type of Travel:</a:t>
            </a:r>
            <a:endParaRPr b="1">
              <a:solidFill>
                <a:schemeClr val="accent4"/>
              </a:solidFill>
              <a:latin typeface="Barlow"/>
              <a:ea typeface="Barlow"/>
              <a:cs typeface="Barlow"/>
              <a:sym typeface="Barlow"/>
            </a:endParaRPr>
          </a:p>
          <a:p>
            <a:pPr marL="914400" lvl="1" indent="-317500" algn="l" rtl="0">
              <a:lnSpc>
                <a:spcPct val="115000"/>
              </a:lnSpc>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Business travel is prevalent; prioritize timeliness, inflight productivity, and comfort for business flyers.</a:t>
            </a:r>
            <a:endParaRPr>
              <a:solidFill>
                <a:schemeClr val="dk1"/>
              </a:solidFill>
              <a:latin typeface="Barlow"/>
              <a:ea typeface="Barlow"/>
              <a:cs typeface="Barlow"/>
              <a:sym typeface="Barlow"/>
            </a:endParaRPr>
          </a:p>
          <a:p>
            <a:pPr marL="457200" lvl="0" indent="-317500" algn="l" rtl="0">
              <a:lnSpc>
                <a:spcPct val="115000"/>
              </a:lnSpc>
              <a:spcBef>
                <a:spcPts val="0"/>
              </a:spcBef>
              <a:spcAft>
                <a:spcPts val="0"/>
              </a:spcAft>
              <a:buClr>
                <a:schemeClr val="accent4"/>
              </a:buClr>
              <a:buSzPts val="1400"/>
              <a:buFont typeface="Barlow"/>
              <a:buChar char="●"/>
            </a:pPr>
            <a:r>
              <a:rPr lang="en" b="1">
                <a:solidFill>
                  <a:schemeClr val="accent4"/>
                </a:solidFill>
                <a:latin typeface="Barlow"/>
                <a:ea typeface="Barlow"/>
                <a:cs typeface="Barlow"/>
                <a:sym typeface="Barlow"/>
              </a:rPr>
              <a:t>Class of Travel:</a:t>
            </a:r>
            <a:endParaRPr b="1">
              <a:solidFill>
                <a:schemeClr val="accent4"/>
              </a:solidFill>
              <a:latin typeface="Barlow"/>
              <a:ea typeface="Barlow"/>
              <a:cs typeface="Barlow"/>
              <a:sym typeface="Barlow"/>
            </a:endParaRPr>
          </a:p>
          <a:p>
            <a:pPr marL="914400" lvl="1" indent="-317500" algn="l" rtl="0">
              <a:lnSpc>
                <a:spcPct val="115000"/>
              </a:lnSpc>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Economy and Business classes are most common; satisfaction may vary by class.</a:t>
            </a:r>
            <a:endParaRPr>
              <a:solidFill>
                <a:schemeClr val="dk1"/>
              </a:solidFill>
              <a:latin typeface="Barlow"/>
              <a:ea typeface="Barlow"/>
              <a:cs typeface="Barlow"/>
              <a:sym typeface="Barlow"/>
            </a:endParaRPr>
          </a:p>
          <a:p>
            <a:pPr marL="914400" lvl="1" indent="-317500" algn="l" rtl="0">
              <a:lnSpc>
                <a:spcPct val="115000"/>
              </a:lnSpc>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Address pain points specific to Economy or Economy Plus passengers.</a:t>
            </a:r>
            <a:endParaRPr>
              <a:solidFill>
                <a:schemeClr val="dk1"/>
              </a:solidFill>
              <a:latin typeface="Barlow"/>
              <a:ea typeface="Barlow"/>
              <a:cs typeface="Barlow"/>
              <a:sym typeface="Barlow"/>
            </a:endParaRPr>
          </a:p>
          <a:p>
            <a:pPr marL="0" lvl="0" indent="0" algn="l" rtl="0">
              <a:lnSpc>
                <a:spcPct val="115000"/>
              </a:lnSpc>
              <a:spcBef>
                <a:spcPts val="1200"/>
              </a:spcBef>
              <a:spcAft>
                <a:spcPts val="0"/>
              </a:spcAft>
              <a:buNone/>
            </a:pPr>
            <a:r>
              <a:rPr lang="en" sz="1100"/>
              <a:t>4o</a:t>
            </a:r>
            <a:endParaRPr sz="1100"/>
          </a:p>
          <a:p>
            <a:pPr marL="0" lvl="0" indent="0" algn="l" rtl="0">
              <a:spcBef>
                <a:spcPts val="0"/>
              </a:spcBef>
              <a:spcAft>
                <a:spcPts val="0"/>
              </a:spcAft>
              <a:buNone/>
            </a:pPr>
            <a:endParaRPr>
              <a:solidFill>
                <a:schemeClr val="dk1"/>
              </a:solidFill>
              <a:latin typeface="Barlow"/>
              <a:ea typeface="Barlow"/>
              <a:cs typeface="Barlow"/>
              <a:sym typeface="Barlow"/>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8"/>
          <p:cNvSpPr txBox="1">
            <a:spLocks noGrp="1"/>
          </p:cNvSpPr>
          <p:nvPr>
            <p:ph type="title"/>
          </p:nvPr>
        </p:nvSpPr>
        <p:spPr>
          <a:xfrm>
            <a:off x="827700" y="904525"/>
            <a:ext cx="5921700" cy="91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Bivariate Analysis </a:t>
            </a:r>
            <a:endParaRPr/>
          </a:p>
        </p:txBody>
      </p:sp>
      <p:sp>
        <p:nvSpPr>
          <p:cNvPr id="359" name="Google Shape;359;p48"/>
          <p:cNvSpPr txBox="1">
            <a:spLocks noGrp="1"/>
          </p:cNvSpPr>
          <p:nvPr>
            <p:ph type="title" idx="2"/>
          </p:nvPr>
        </p:nvSpPr>
        <p:spPr>
          <a:xfrm>
            <a:off x="865725" y="223875"/>
            <a:ext cx="1652100" cy="7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360" name="Google Shape;360;p48"/>
          <p:cNvGrpSpPr/>
          <p:nvPr/>
        </p:nvGrpSpPr>
        <p:grpSpPr>
          <a:xfrm>
            <a:off x="-76200" y="-911037"/>
            <a:ext cx="9957508" cy="6229009"/>
            <a:chOff x="-76200" y="-911037"/>
            <a:chExt cx="9957508" cy="6229009"/>
          </a:xfrm>
        </p:grpSpPr>
        <p:pic>
          <p:nvPicPr>
            <p:cNvPr id="361" name="Google Shape;361;p48"/>
            <p:cNvPicPr preferRelativeResize="0"/>
            <p:nvPr/>
          </p:nvPicPr>
          <p:blipFill>
            <a:blip r:embed="rId3">
              <a:alphaModFix/>
            </a:blip>
            <a:stretch>
              <a:fillRect/>
            </a:stretch>
          </p:blipFill>
          <p:spPr>
            <a:xfrm>
              <a:off x="-76200" y="3295521"/>
              <a:ext cx="9286876" cy="2022451"/>
            </a:xfrm>
            <a:prstGeom prst="rect">
              <a:avLst/>
            </a:prstGeom>
            <a:noFill/>
            <a:ln>
              <a:noFill/>
            </a:ln>
          </p:spPr>
        </p:pic>
        <p:pic>
          <p:nvPicPr>
            <p:cNvPr id="362" name="Google Shape;362;p48"/>
            <p:cNvPicPr preferRelativeResize="0"/>
            <p:nvPr/>
          </p:nvPicPr>
          <p:blipFill>
            <a:blip r:embed="rId4">
              <a:alphaModFix/>
            </a:blip>
            <a:stretch>
              <a:fillRect/>
            </a:stretch>
          </p:blipFill>
          <p:spPr>
            <a:xfrm>
              <a:off x="6980242" y="-911037"/>
              <a:ext cx="2901066" cy="2901075"/>
            </a:xfrm>
            <a:prstGeom prst="rect">
              <a:avLst/>
            </a:prstGeom>
            <a:noFill/>
            <a:ln>
              <a:noFill/>
            </a:ln>
          </p:spPr>
        </p:pic>
        <p:pic>
          <p:nvPicPr>
            <p:cNvPr id="363" name="Google Shape;363;p48"/>
            <p:cNvPicPr preferRelativeResize="0"/>
            <p:nvPr/>
          </p:nvPicPr>
          <p:blipFill>
            <a:blip r:embed="rId5">
              <a:alphaModFix/>
            </a:blip>
            <a:stretch>
              <a:fillRect/>
            </a:stretch>
          </p:blipFill>
          <p:spPr>
            <a:xfrm>
              <a:off x="6449257" y="848405"/>
              <a:ext cx="1547235" cy="1547240"/>
            </a:xfrm>
            <a:prstGeom prst="rect">
              <a:avLst/>
            </a:prstGeom>
            <a:noFill/>
            <a:ln>
              <a:noFill/>
            </a:ln>
          </p:spPr>
        </p:pic>
      </p:grpSp>
      <p:sp>
        <p:nvSpPr>
          <p:cNvPr id="364" name="Google Shape;364;p48"/>
          <p:cNvSpPr txBox="1">
            <a:spLocks noGrp="1"/>
          </p:cNvSpPr>
          <p:nvPr>
            <p:ph type="subTitle" idx="1"/>
          </p:nvPr>
        </p:nvSpPr>
        <p:spPr>
          <a:xfrm>
            <a:off x="822300" y="1957025"/>
            <a:ext cx="7499400" cy="182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Due to the fact that our target variable is binary we conducted  stacked bar plots and boxplots that show the mean of the continuous variable across the two categories of target variable. </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9"/>
          <p:cNvSpPr txBox="1">
            <a:spLocks noGrp="1"/>
          </p:cNvSpPr>
          <p:nvPr>
            <p:ph type="title"/>
          </p:nvPr>
        </p:nvSpPr>
        <p:spPr>
          <a:xfrm>
            <a:off x="720000" y="7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Heatmap</a:t>
            </a:r>
            <a:endParaRPr/>
          </a:p>
        </p:txBody>
      </p:sp>
      <p:sp>
        <p:nvSpPr>
          <p:cNvPr id="370" name="Google Shape;370;p49"/>
          <p:cNvSpPr txBox="1"/>
          <p:nvPr/>
        </p:nvSpPr>
        <p:spPr>
          <a:xfrm>
            <a:off x="6106350" y="642702"/>
            <a:ext cx="2396400" cy="46527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1500" b="1">
                <a:solidFill>
                  <a:schemeClr val="accent3"/>
                </a:solidFill>
                <a:latin typeface="Barlow"/>
                <a:ea typeface="Barlow"/>
                <a:cs typeface="Barlow"/>
                <a:sym typeface="Barlow"/>
              </a:rPr>
              <a:t>Correlations: </a:t>
            </a:r>
            <a:endParaRPr sz="1500" b="1">
              <a:solidFill>
                <a:schemeClr val="accent3"/>
              </a:solidFill>
              <a:latin typeface="Barlow"/>
              <a:ea typeface="Barlow"/>
              <a:cs typeface="Barlow"/>
              <a:sym typeface="Barlow"/>
            </a:endParaRPr>
          </a:p>
          <a:p>
            <a:pPr marL="457200" lvl="0" indent="0" algn="l" rtl="0">
              <a:spcBef>
                <a:spcPts val="0"/>
              </a:spcBef>
              <a:spcAft>
                <a:spcPts val="0"/>
              </a:spcAft>
              <a:buNone/>
            </a:pPr>
            <a:endParaRPr>
              <a:solidFill>
                <a:schemeClr val="dk1"/>
              </a:solidFill>
              <a:latin typeface="Barlow"/>
              <a:ea typeface="Barlow"/>
              <a:cs typeface="Barlow"/>
              <a:sym typeface="Barlow"/>
            </a:endParaRPr>
          </a:p>
          <a:p>
            <a:pPr marL="457200" lvl="0" indent="0" algn="l" rtl="0">
              <a:spcBef>
                <a:spcPts val="0"/>
              </a:spcBef>
              <a:spcAft>
                <a:spcPts val="0"/>
              </a:spcAft>
              <a:buNone/>
            </a:pPr>
            <a:r>
              <a:rPr lang="en" b="1" i="1">
                <a:solidFill>
                  <a:schemeClr val="accent4"/>
                </a:solidFill>
                <a:latin typeface="Barlow"/>
                <a:ea typeface="Barlow"/>
                <a:cs typeface="Barlow"/>
                <a:sym typeface="Barlow"/>
              </a:rPr>
              <a:t>Ease of online booking and boarding (0.68):</a:t>
            </a:r>
            <a:r>
              <a:rPr lang="en" b="1" i="1">
                <a:solidFill>
                  <a:schemeClr val="dk1"/>
                </a:solidFill>
                <a:latin typeface="Barlow"/>
                <a:ea typeface="Barlow"/>
                <a:cs typeface="Barlow"/>
                <a:sym typeface="Barlow"/>
              </a:rPr>
              <a:t> </a:t>
            </a:r>
            <a:r>
              <a:rPr lang="en">
                <a:solidFill>
                  <a:schemeClr val="dk1"/>
                </a:solidFill>
                <a:latin typeface="Barlow"/>
                <a:ea typeface="Barlow"/>
                <a:cs typeface="Barlow"/>
                <a:sym typeface="Barlow"/>
              </a:rPr>
              <a:t>Related to satisfaction with boarding</a:t>
            </a:r>
            <a:endParaRPr>
              <a:solidFill>
                <a:schemeClr val="dk1"/>
              </a:solidFill>
              <a:latin typeface="Barlow"/>
              <a:ea typeface="Barlow"/>
              <a:cs typeface="Barlow"/>
              <a:sym typeface="Barlow"/>
            </a:endParaRPr>
          </a:p>
          <a:p>
            <a:pPr marL="457200" lvl="0" indent="0" algn="l" rtl="0">
              <a:spcBef>
                <a:spcPts val="0"/>
              </a:spcBef>
              <a:spcAft>
                <a:spcPts val="0"/>
              </a:spcAft>
              <a:buNone/>
            </a:pPr>
            <a:endParaRPr>
              <a:solidFill>
                <a:schemeClr val="dk1"/>
              </a:solidFill>
              <a:latin typeface="Barlow"/>
              <a:ea typeface="Barlow"/>
              <a:cs typeface="Barlow"/>
              <a:sym typeface="Barlow"/>
            </a:endParaRPr>
          </a:p>
          <a:p>
            <a:pPr marL="457200" lvl="0" indent="0" algn="l" rtl="0">
              <a:spcBef>
                <a:spcPts val="0"/>
              </a:spcBef>
              <a:spcAft>
                <a:spcPts val="0"/>
              </a:spcAft>
              <a:buNone/>
            </a:pPr>
            <a:r>
              <a:rPr lang="en" b="1" i="1">
                <a:solidFill>
                  <a:schemeClr val="accent4"/>
                </a:solidFill>
                <a:latin typeface="Barlow"/>
                <a:ea typeface="Barlow"/>
                <a:cs typeface="Barlow"/>
                <a:sym typeface="Barlow"/>
              </a:rPr>
              <a:t>Seat comfort, Food/Drink, Entertainment (0.4-0.7): </a:t>
            </a:r>
            <a:r>
              <a:rPr lang="en">
                <a:solidFill>
                  <a:schemeClr val="dk1"/>
                </a:solidFill>
                <a:latin typeface="Barlow"/>
                <a:ea typeface="Barlow"/>
                <a:cs typeface="Barlow"/>
                <a:sym typeface="Barlow"/>
              </a:rPr>
              <a:t>Moderate relationships with in-flight satisfaction. </a:t>
            </a:r>
            <a:endParaRPr>
              <a:solidFill>
                <a:schemeClr val="dk1"/>
              </a:solidFill>
              <a:latin typeface="Barlow"/>
              <a:ea typeface="Barlow"/>
              <a:cs typeface="Barlow"/>
              <a:sym typeface="Barlow"/>
            </a:endParaRPr>
          </a:p>
          <a:p>
            <a:pPr marL="457200" lvl="0" indent="0" algn="l" rtl="0">
              <a:spcBef>
                <a:spcPts val="0"/>
              </a:spcBef>
              <a:spcAft>
                <a:spcPts val="0"/>
              </a:spcAft>
              <a:buNone/>
            </a:pPr>
            <a:endParaRPr>
              <a:solidFill>
                <a:schemeClr val="dk1"/>
              </a:solidFill>
              <a:latin typeface="Barlow"/>
              <a:ea typeface="Barlow"/>
              <a:cs typeface="Barlow"/>
              <a:sym typeface="Barlow"/>
            </a:endParaRPr>
          </a:p>
          <a:p>
            <a:pPr marL="457200" lvl="0" indent="0" algn="l" rtl="0">
              <a:spcBef>
                <a:spcPts val="0"/>
              </a:spcBef>
              <a:spcAft>
                <a:spcPts val="0"/>
              </a:spcAft>
              <a:buNone/>
            </a:pPr>
            <a:r>
              <a:rPr lang="en" b="1" i="1">
                <a:solidFill>
                  <a:schemeClr val="accent4"/>
                </a:solidFill>
                <a:latin typeface="Barlow"/>
                <a:ea typeface="Barlow"/>
                <a:cs typeface="Barlow"/>
                <a:sym typeface="Barlow"/>
              </a:rPr>
              <a:t>Departure/Arrival Time Convenience: </a:t>
            </a:r>
            <a:r>
              <a:rPr lang="en">
                <a:solidFill>
                  <a:schemeClr val="dk1"/>
                </a:solidFill>
                <a:latin typeface="Barlow"/>
                <a:ea typeface="Barlow"/>
                <a:cs typeface="Barlow"/>
                <a:sym typeface="Barlow"/>
              </a:rPr>
              <a:t>Moderately correlated with gate location.</a:t>
            </a:r>
            <a:endParaRPr>
              <a:solidFill>
                <a:schemeClr val="dk1"/>
              </a:solidFill>
              <a:latin typeface="Barlow"/>
              <a:ea typeface="Barlow"/>
              <a:cs typeface="Barlow"/>
              <a:sym typeface="Barlow"/>
            </a:endParaRPr>
          </a:p>
          <a:p>
            <a:pPr marL="457200" lvl="0" indent="0" algn="l" rtl="0">
              <a:spcBef>
                <a:spcPts val="0"/>
              </a:spcBef>
              <a:spcAft>
                <a:spcPts val="0"/>
              </a:spcAft>
              <a:buNone/>
            </a:pPr>
            <a:endParaRPr>
              <a:solidFill>
                <a:schemeClr val="dk1"/>
              </a:solidFill>
              <a:latin typeface="Barlow"/>
              <a:ea typeface="Barlow"/>
              <a:cs typeface="Barlow"/>
              <a:sym typeface="Barlow"/>
            </a:endParaRPr>
          </a:p>
        </p:txBody>
      </p:sp>
      <p:pic>
        <p:nvPicPr>
          <p:cNvPr id="371" name="Google Shape;371;p49"/>
          <p:cNvPicPr preferRelativeResize="0"/>
          <p:nvPr/>
        </p:nvPicPr>
        <p:blipFill>
          <a:blip r:embed="rId3">
            <a:alphaModFix/>
          </a:blip>
          <a:stretch>
            <a:fillRect/>
          </a:stretch>
        </p:blipFill>
        <p:spPr>
          <a:xfrm>
            <a:off x="1004425" y="827575"/>
            <a:ext cx="5456056" cy="4083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0"/>
          <p:cNvSpPr txBox="1">
            <a:spLocks noGrp="1"/>
          </p:cNvSpPr>
          <p:nvPr>
            <p:ph type="title"/>
          </p:nvPr>
        </p:nvSpPr>
        <p:spPr>
          <a:xfrm>
            <a:off x="720000" y="2122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Satisfaction Levels by Gender</a:t>
            </a:r>
            <a:endParaRPr/>
          </a:p>
        </p:txBody>
      </p:sp>
      <p:sp>
        <p:nvSpPr>
          <p:cNvPr id="377" name="Google Shape;377;p50"/>
          <p:cNvSpPr txBox="1"/>
          <p:nvPr/>
        </p:nvSpPr>
        <p:spPr>
          <a:xfrm>
            <a:off x="6120050" y="1966687"/>
            <a:ext cx="2109000" cy="1999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a:solidFill>
                  <a:schemeClr val="dk1"/>
                </a:solidFill>
                <a:latin typeface="Barlow"/>
                <a:ea typeface="Barlow"/>
                <a:cs typeface="Barlow"/>
                <a:sym typeface="Barlow"/>
              </a:rPr>
              <a:t>Male passengers were  more dissatisfied than female passengers.</a:t>
            </a:r>
            <a:endParaRPr>
              <a:solidFill>
                <a:schemeClr val="dk1"/>
              </a:solidFill>
              <a:latin typeface="Barlow"/>
              <a:ea typeface="Barlow"/>
              <a:cs typeface="Barlow"/>
              <a:sym typeface="Barlow"/>
            </a:endParaRPr>
          </a:p>
        </p:txBody>
      </p:sp>
      <p:pic>
        <p:nvPicPr>
          <p:cNvPr id="378" name="Google Shape;378;p50"/>
          <p:cNvPicPr preferRelativeResize="0"/>
          <p:nvPr/>
        </p:nvPicPr>
        <p:blipFill>
          <a:blip r:embed="rId3">
            <a:alphaModFix/>
          </a:blip>
          <a:stretch>
            <a:fillRect/>
          </a:stretch>
        </p:blipFill>
        <p:spPr>
          <a:xfrm>
            <a:off x="1008650" y="1047138"/>
            <a:ext cx="5305425" cy="3838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a:spLocks noGrp="1"/>
          </p:cNvSpPr>
          <p:nvPr>
            <p:ph type="title"/>
          </p:nvPr>
        </p:nvSpPr>
        <p:spPr>
          <a:xfrm>
            <a:off x="3784375" y="445025"/>
            <a:ext cx="46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39" name="Google Shape;239;p33"/>
          <p:cNvSpPr txBox="1">
            <a:spLocks noGrp="1"/>
          </p:cNvSpPr>
          <p:nvPr>
            <p:ph type="title" idx="6"/>
          </p:nvPr>
        </p:nvSpPr>
        <p:spPr>
          <a:xfrm>
            <a:off x="3784375" y="2943342"/>
            <a:ext cx="734700" cy="7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40" name="Google Shape;240;p33"/>
          <p:cNvSpPr txBox="1">
            <a:spLocks noGrp="1"/>
          </p:cNvSpPr>
          <p:nvPr>
            <p:ph type="title" idx="5"/>
          </p:nvPr>
        </p:nvSpPr>
        <p:spPr>
          <a:xfrm>
            <a:off x="3784375" y="1246280"/>
            <a:ext cx="734700" cy="7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41" name="Google Shape;241;p33"/>
          <p:cNvSpPr txBox="1">
            <a:spLocks noGrp="1"/>
          </p:cNvSpPr>
          <p:nvPr>
            <p:ph type="title" idx="7"/>
          </p:nvPr>
        </p:nvSpPr>
        <p:spPr>
          <a:xfrm>
            <a:off x="3784375" y="2094811"/>
            <a:ext cx="734700" cy="7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42" name="Google Shape;242;p33"/>
          <p:cNvSpPr txBox="1">
            <a:spLocks noGrp="1"/>
          </p:cNvSpPr>
          <p:nvPr>
            <p:ph type="subTitle" idx="9"/>
          </p:nvPr>
        </p:nvSpPr>
        <p:spPr>
          <a:xfrm>
            <a:off x="4577199" y="1431125"/>
            <a:ext cx="3853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Context &amp; EDA</a:t>
            </a:r>
            <a:endParaRPr/>
          </a:p>
        </p:txBody>
      </p:sp>
      <p:sp>
        <p:nvSpPr>
          <p:cNvPr id="243" name="Google Shape;243;p33"/>
          <p:cNvSpPr txBox="1">
            <a:spLocks noGrp="1"/>
          </p:cNvSpPr>
          <p:nvPr>
            <p:ph type="subTitle" idx="13"/>
          </p:nvPr>
        </p:nvSpPr>
        <p:spPr>
          <a:xfrm>
            <a:off x="4519075" y="2571750"/>
            <a:ext cx="42363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Pre-Processing &amp; Logistic Regression/ Decision Tree </a:t>
            </a:r>
            <a:endParaRPr/>
          </a:p>
        </p:txBody>
      </p:sp>
      <p:sp>
        <p:nvSpPr>
          <p:cNvPr id="244" name="Google Shape;244;p33"/>
          <p:cNvSpPr txBox="1">
            <a:spLocks noGrp="1"/>
          </p:cNvSpPr>
          <p:nvPr>
            <p:ph type="subTitle" idx="15"/>
          </p:nvPr>
        </p:nvSpPr>
        <p:spPr>
          <a:xfrm>
            <a:off x="4429650" y="3131975"/>
            <a:ext cx="42363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 &amp; Recommendations</a:t>
            </a:r>
            <a:endParaRPr/>
          </a:p>
        </p:txBody>
      </p:sp>
      <p:grpSp>
        <p:nvGrpSpPr>
          <p:cNvPr id="245" name="Google Shape;245;p33"/>
          <p:cNvGrpSpPr/>
          <p:nvPr/>
        </p:nvGrpSpPr>
        <p:grpSpPr>
          <a:xfrm>
            <a:off x="228598" y="139328"/>
            <a:ext cx="2993540" cy="4181164"/>
            <a:chOff x="228598" y="139328"/>
            <a:chExt cx="2993540" cy="4181164"/>
          </a:xfrm>
        </p:grpSpPr>
        <p:pic>
          <p:nvPicPr>
            <p:cNvPr id="246" name="Google Shape;246;p33"/>
            <p:cNvPicPr preferRelativeResize="0"/>
            <p:nvPr/>
          </p:nvPicPr>
          <p:blipFill>
            <a:blip r:embed="rId3">
              <a:alphaModFix/>
            </a:blip>
            <a:stretch>
              <a:fillRect/>
            </a:stretch>
          </p:blipFill>
          <p:spPr>
            <a:xfrm>
              <a:off x="228598" y="139328"/>
              <a:ext cx="1959155" cy="1957354"/>
            </a:xfrm>
            <a:prstGeom prst="rect">
              <a:avLst/>
            </a:prstGeom>
            <a:noFill/>
            <a:ln>
              <a:noFill/>
            </a:ln>
          </p:spPr>
        </p:pic>
        <p:pic>
          <p:nvPicPr>
            <p:cNvPr id="247" name="Google Shape;247;p33"/>
            <p:cNvPicPr preferRelativeResize="0"/>
            <p:nvPr/>
          </p:nvPicPr>
          <p:blipFill>
            <a:blip r:embed="rId4">
              <a:alphaModFix/>
            </a:blip>
            <a:stretch>
              <a:fillRect/>
            </a:stretch>
          </p:blipFill>
          <p:spPr>
            <a:xfrm>
              <a:off x="605675" y="1477001"/>
              <a:ext cx="1853327" cy="1799300"/>
            </a:xfrm>
            <a:prstGeom prst="rect">
              <a:avLst/>
            </a:prstGeom>
            <a:noFill/>
            <a:ln>
              <a:noFill/>
            </a:ln>
          </p:spPr>
        </p:pic>
        <p:pic>
          <p:nvPicPr>
            <p:cNvPr id="248" name="Google Shape;248;p33"/>
            <p:cNvPicPr preferRelativeResize="0"/>
            <p:nvPr/>
          </p:nvPicPr>
          <p:blipFill>
            <a:blip r:embed="rId5">
              <a:alphaModFix/>
            </a:blip>
            <a:stretch>
              <a:fillRect/>
            </a:stretch>
          </p:blipFill>
          <p:spPr>
            <a:xfrm>
              <a:off x="1837491" y="4151258"/>
              <a:ext cx="1384646" cy="169234"/>
            </a:xfrm>
            <a:prstGeom prst="rect">
              <a:avLst/>
            </a:prstGeom>
            <a:noFill/>
            <a:ln>
              <a:noFill/>
            </a:ln>
          </p:spPr>
        </p:pic>
        <p:pic>
          <p:nvPicPr>
            <p:cNvPr id="249" name="Google Shape;249;p33"/>
            <p:cNvPicPr preferRelativeResize="0"/>
            <p:nvPr/>
          </p:nvPicPr>
          <p:blipFill>
            <a:blip r:embed="rId6">
              <a:alphaModFix/>
            </a:blip>
            <a:stretch>
              <a:fillRect/>
            </a:stretch>
          </p:blipFill>
          <p:spPr>
            <a:xfrm>
              <a:off x="1224196" y="3698479"/>
              <a:ext cx="1387211" cy="169234"/>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1"/>
          <p:cNvSpPr txBox="1">
            <a:spLocks noGrp="1"/>
          </p:cNvSpPr>
          <p:nvPr>
            <p:ph type="title"/>
          </p:nvPr>
        </p:nvSpPr>
        <p:spPr>
          <a:xfrm>
            <a:off x="720000" y="2122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Satisfaction Levels by Type of Travel</a:t>
            </a:r>
            <a:endParaRPr/>
          </a:p>
        </p:txBody>
      </p:sp>
      <p:sp>
        <p:nvSpPr>
          <p:cNvPr id="384" name="Google Shape;384;p51"/>
          <p:cNvSpPr txBox="1"/>
          <p:nvPr/>
        </p:nvSpPr>
        <p:spPr>
          <a:xfrm>
            <a:off x="6154025" y="1791087"/>
            <a:ext cx="2109000" cy="1999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a:solidFill>
                  <a:schemeClr val="dk1"/>
                </a:solidFill>
                <a:latin typeface="Barlow"/>
                <a:ea typeface="Barlow"/>
                <a:cs typeface="Barlow"/>
                <a:sym typeface="Barlow"/>
              </a:rPr>
              <a:t>Business travelers were more satisfied than personal travelers.</a:t>
            </a:r>
            <a:endParaRPr>
              <a:solidFill>
                <a:schemeClr val="dk1"/>
              </a:solidFill>
              <a:latin typeface="Barlow"/>
              <a:ea typeface="Barlow"/>
              <a:cs typeface="Barlow"/>
              <a:sym typeface="Barlow"/>
            </a:endParaRPr>
          </a:p>
        </p:txBody>
      </p:sp>
      <p:pic>
        <p:nvPicPr>
          <p:cNvPr id="385" name="Google Shape;385;p51"/>
          <p:cNvPicPr preferRelativeResize="0"/>
          <p:nvPr/>
        </p:nvPicPr>
        <p:blipFill>
          <a:blip r:embed="rId3">
            <a:alphaModFix/>
          </a:blip>
          <a:stretch>
            <a:fillRect/>
          </a:stretch>
        </p:blipFill>
        <p:spPr>
          <a:xfrm>
            <a:off x="1236600" y="976325"/>
            <a:ext cx="5200650" cy="3629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2"/>
          <p:cNvSpPr txBox="1">
            <a:spLocks noGrp="1"/>
          </p:cNvSpPr>
          <p:nvPr>
            <p:ph type="title"/>
          </p:nvPr>
        </p:nvSpPr>
        <p:spPr>
          <a:xfrm>
            <a:off x="720000" y="2122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Satisfaction Levels by Class</a:t>
            </a:r>
            <a:endParaRPr/>
          </a:p>
        </p:txBody>
      </p:sp>
      <p:sp>
        <p:nvSpPr>
          <p:cNvPr id="391" name="Google Shape;391;p52"/>
          <p:cNvSpPr txBox="1"/>
          <p:nvPr/>
        </p:nvSpPr>
        <p:spPr>
          <a:xfrm>
            <a:off x="5951950" y="1407117"/>
            <a:ext cx="2868600" cy="3200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Business Class passengers have the highest satisfaction proportion.</a:t>
            </a:r>
            <a:endParaRPr>
              <a:solidFill>
                <a:schemeClr val="dk1"/>
              </a:solidFill>
              <a:latin typeface="Barlow"/>
              <a:ea typeface="Barlow"/>
              <a:cs typeface="Barlow"/>
              <a:sym typeface="Barlow"/>
            </a:endParaRPr>
          </a:p>
          <a:p>
            <a:pPr marL="914400" lvl="0" indent="0" algn="l" rtl="0">
              <a:spcBef>
                <a:spcPts val="0"/>
              </a:spcBef>
              <a:spcAft>
                <a:spcPts val="0"/>
              </a:spcAft>
              <a:buNone/>
            </a:pPr>
            <a:endParaRPr>
              <a:solidFill>
                <a:schemeClr val="dk1"/>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Economy and Eco Plus classes exhibit more dissatisfaction.</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Insight: Service improvements (e.g., comfort, inflight experience) in Economy classes could address dissatisfaction.</a:t>
            </a:r>
            <a:endParaRPr>
              <a:solidFill>
                <a:schemeClr val="dk1"/>
              </a:solidFill>
              <a:latin typeface="Barlow"/>
              <a:ea typeface="Barlow"/>
              <a:cs typeface="Barlow"/>
              <a:sym typeface="Barlow"/>
            </a:endParaRPr>
          </a:p>
          <a:p>
            <a:pPr marL="457200" lvl="0" indent="0" algn="l" rtl="0">
              <a:spcBef>
                <a:spcPts val="0"/>
              </a:spcBef>
              <a:spcAft>
                <a:spcPts val="0"/>
              </a:spcAft>
              <a:buNone/>
            </a:pPr>
            <a:endParaRPr>
              <a:solidFill>
                <a:schemeClr val="dk1"/>
              </a:solidFill>
              <a:latin typeface="Barlow"/>
              <a:ea typeface="Barlow"/>
              <a:cs typeface="Barlow"/>
              <a:sym typeface="Barlow"/>
            </a:endParaRPr>
          </a:p>
        </p:txBody>
      </p:sp>
      <p:pic>
        <p:nvPicPr>
          <p:cNvPr id="392" name="Google Shape;392;p52"/>
          <p:cNvPicPr preferRelativeResize="0"/>
          <p:nvPr/>
        </p:nvPicPr>
        <p:blipFill>
          <a:blip r:embed="rId3">
            <a:alphaModFix/>
          </a:blip>
          <a:stretch>
            <a:fillRect/>
          </a:stretch>
        </p:blipFill>
        <p:spPr>
          <a:xfrm>
            <a:off x="152400" y="937300"/>
            <a:ext cx="5437185" cy="4053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3"/>
          <p:cNvSpPr txBox="1">
            <a:spLocks noGrp="1"/>
          </p:cNvSpPr>
          <p:nvPr>
            <p:ph type="title"/>
          </p:nvPr>
        </p:nvSpPr>
        <p:spPr>
          <a:xfrm>
            <a:off x="720000" y="2122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Relationship of Age with Satisfaction</a:t>
            </a:r>
            <a:endParaRPr/>
          </a:p>
          <a:p>
            <a:pPr marL="0" lvl="0" indent="0" algn="ctr" rtl="0">
              <a:spcBef>
                <a:spcPts val="0"/>
              </a:spcBef>
              <a:spcAft>
                <a:spcPts val="0"/>
              </a:spcAft>
              <a:buNone/>
            </a:pPr>
            <a:endParaRPr/>
          </a:p>
        </p:txBody>
      </p:sp>
      <p:sp>
        <p:nvSpPr>
          <p:cNvPr id="398" name="Google Shape;398;p53"/>
          <p:cNvSpPr txBox="1"/>
          <p:nvPr/>
        </p:nvSpPr>
        <p:spPr>
          <a:xfrm>
            <a:off x="5951950" y="1407117"/>
            <a:ext cx="2868600" cy="3200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Satisfied customers tend to have a slightly higher median age.</a:t>
            </a:r>
            <a:endParaRPr>
              <a:solidFill>
                <a:schemeClr val="dk1"/>
              </a:solidFill>
              <a:latin typeface="Barlow"/>
              <a:ea typeface="Barlow"/>
              <a:cs typeface="Barlow"/>
              <a:sym typeface="Barlow"/>
            </a:endParaRPr>
          </a:p>
          <a:p>
            <a:pPr marL="914400" lvl="0" indent="0" algn="l" rtl="0">
              <a:spcBef>
                <a:spcPts val="0"/>
              </a:spcBef>
              <a:spcAft>
                <a:spcPts val="0"/>
              </a:spcAft>
              <a:buNone/>
            </a:pPr>
            <a:endParaRPr>
              <a:solidFill>
                <a:schemeClr val="dk1"/>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Younger passengers have more spread in dissatisfaction, suggesting differences in expectations for service.</a:t>
            </a:r>
            <a:endParaRPr>
              <a:solidFill>
                <a:schemeClr val="dk1"/>
              </a:solidFill>
              <a:latin typeface="Barlow"/>
              <a:ea typeface="Barlow"/>
              <a:cs typeface="Barlow"/>
              <a:sym typeface="Barlow"/>
            </a:endParaRPr>
          </a:p>
          <a:p>
            <a:pPr marL="457200" lvl="0" indent="0" algn="l" rtl="0">
              <a:spcBef>
                <a:spcPts val="0"/>
              </a:spcBef>
              <a:spcAft>
                <a:spcPts val="0"/>
              </a:spcAft>
              <a:buNone/>
            </a:pPr>
            <a:endParaRPr>
              <a:solidFill>
                <a:schemeClr val="dk1"/>
              </a:solidFill>
              <a:latin typeface="Barlow"/>
              <a:ea typeface="Barlow"/>
              <a:cs typeface="Barlow"/>
              <a:sym typeface="Barlow"/>
            </a:endParaRPr>
          </a:p>
        </p:txBody>
      </p:sp>
      <p:pic>
        <p:nvPicPr>
          <p:cNvPr id="399" name="Google Shape;399;p53"/>
          <p:cNvPicPr preferRelativeResize="0"/>
          <p:nvPr/>
        </p:nvPicPr>
        <p:blipFill>
          <a:blip r:embed="rId3">
            <a:alphaModFix/>
          </a:blip>
          <a:stretch>
            <a:fillRect/>
          </a:stretch>
        </p:blipFill>
        <p:spPr>
          <a:xfrm>
            <a:off x="268125" y="892800"/>
            <a:ext cx="5647151" cy="365522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4"/>
          <p:cNvSpPr txBox="1">
            <a:spLocks noGrp="1"/>
          </p:cNvSpPr>
          <p:nvPr>
            <p:ph type="title"/>
          </p:nvPr>
        </p:nvSpPr>
        <p:spPr>
          <a:xfrm>
            <a:off x="152400" y="87125"/>
            <a:ext cx="8922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Relationship of Flight Distance with Satisfaction</a:t>
            </a:r>
            <a:endParaRPr/>
          </a:p>
          <a:p>
            <a:pPr marL="0" lvl="0" indent="0" algn="ctr" rtl="0">
              <a:spcBef>
                <a:spcPts val="0"/>
              </a:spcBef>
              <a:spcAft>
                <a:spcPts val="0"/>
              </a:spcAft>
              <a:buNone/>
            </a:pPr>
            <a:endParaRPr/>
          </a:p>
        </p:txBody>
      </p:sp>
      <p:sp>
        <p:nvSpPr>
          <p:cNvPr id="405" name="Google Shape;405;p54"/>
          <p:cNvSpPr txBox="1"/>
          <p:nvPr/>
        </p:nvSpPr>
        <p:spPr>
          <a:xfrm>
            <a:off x="5951950" y="1407117"/>
            <a:ext cx="2868600" cy="3200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Satisfied customers typically travel longer distances.</a:t>
            </a:r>
            <a:endParaRPr>
              <a:solidFill>
                <a:schemeClr val="dk1"/>
              </a:solidFill>
              <a:latin typeface="Barlow"/>
              <a:ea typeface="Barlow"/>
              <a:cs typeface="Barlow"/>
              <a:sym typeface="Barlow"/>
            </a:endParaRPr>
          </a:p>
          <a:p>
            <a:pPr marL="914400" lvl="0" indent="0" algn="l" rtl="0">
              <a:spcBef>
                <a:spcPts val="0"/>
              </a:spcBef>
              <a:spcAft>
                <a:spcPts val="0"/>
              </a:spcAft>
              <a:buNone/>
            </a:pPr>
            <a:endParaRPr>
              <a:solidFill>
                <a:schemeClr val="dk1"/>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Dissatisfaction is more common for shorter flights, potentially due to fewer amenities or services.</a:t>
            </a:r>
            <a:endParaRPr>
              <a:solidFill>
                <a:schemeClr val="dk1"/>
              </a:solidFill>
              <a:latin typeface="Barlow"/>
              <a:ea typeface="Barlow"/>
              <a:cs typeface="Barlow"/>
              <a:sym typeface="Barlow"/>
            </a:endParaRPr>
          </a:p>
          <a:p>
            <a:pPr marL="457200" lvl="0" indent="0" algn="l" rtl="0">
              <a:spcBef>
                <a:spcPts val="0"/>
              </a:spcBef>
              <a:spcAft>
                <a:spcPts val="0"/>
              </a:spcAft>
              <a:buNone/>
            </a:pPr>
            <a:endParaRPr>
              <a:solidFill>
                <a:schemeClr val="dk1"/>
              </a:solidFill>
              <a:latin typeface="Barlow"/>
              <a:ea typeface="Barlow"/>
              <a:cs typeface="Barlow"/>
              <a:sym typeface="Barlow"/>
            </a:endParaRPr>
          </a:p>
        </p:txBody>
      </p:sp>
      <p:pic>
        <p:nvPicPr>
          <p:cNvPr id="406" name="Google Shape;406;p54"/>
          <p:cNvPicPr preferRelativeResize="0"/>
          <p:nvPr/>
        </p:nvPicPr>
        <p:blipFill>
          <a:blip r:embed="rId3">
            <a:alphaModFix/>
          </a:blip>
          <a:stretch>
            <a:fillRect/>
          </a:stretch>
        </p:blipFill>
        <p:spPr>
          <a:xfrm>
            <a:off x="152400" y="937300"/>
            <a:ext cx="5647150" cy="358288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5"/>
          <p:cNvSpPr txBox="1">
            <a:spLocks noGrp="1"/>
          </p:cNvSpPr>
          <p:nvPr>
            <p:ph type="title" idx="2"/>
          </p:nvPr>
        </p:nvSpPr>
        <p:spPr>
          <a:xfrm>
            <a:off x="493525" y="138825"/>
            <a:ext cx="7873500" cy="91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Insights from Bivariate Analysis</a:t>
            </a:r>
            <a:endParaRPr>
              <a:solidFill>
                <a:schemeClr val="accent5"/>
              </a:solidFill>
            </a:endParaRPr>
          </a:p>
        </p:txBody>
      </p:sp>
      <p:sp>
        <p:nvSpPr>
          <p:cNvPr id="412" name="Google Shape;412;p55"/>
          <p:cNvSpPr txBox="1">
            <a:spLocks noGrp="1"/>
          </p:cNvSpPr>
          <p:nvPr>
            <p:ph type="subTitle" idx="1"/>
          </p:nvPr>
        </p:nvSpPr>
        <p:spPr>
          <a:xfrm>
            <a:off x="446375" y="456925"/>
            <a:ext cx="8632800" cy="449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Higher ratings for seat comfort, legroom, onboard service, and inflight wifi/entertainment strongly correlate with satisfied customers.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Dissatisfaction stems from consistently poor ratings across these service areas.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Longer flight distances are associated with higher satisfaction.</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Shorter flights see more dissatisfaction, possibly due to limited amenities.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Satisfied customers have a slightly higher median age.</a:t>
            </a:r>
            <a:endParaRPr/>
          </a:p>
          <a:p>
            <a:pPr marL="457200" lvl="0" indent="-317500" algn="l" rtl="0">
              <a:spcBef>
                <a:spcPts val="0"/>
              </a:spcBef>
              <a:spcAft>
                <a:spcPts val="0"/>
              </a:spcAft>
              <a:buSzPts val="1400"/>
              <a:buChar char="●"/>
            </a:pPr>
            <a:r>
              <a:rPr lang="en"/>
              <a:t>Younger passengers show greater dissatisfaction spread, highlighting potential unmet expectations.</a:t>
            </a:r>
            <a:endParaRPr/>
          </a:p>
          <a:p>
            <a:pPr marL="0" lvl="0" indent="0" algn="l" rtl="0">
              <a:spcBef>
                <a:spcPts val="0"/>
              </a:spcBef>
              <a:spcAft>
                <a:spcPts val="0"/>
              </a:spcAft>
              <a:buNone/>
            </a:pPr>
            <a:endParaRPr/>
          </a:p>
        </p:txBody>
      </p:sp>
      <p:pic>
        <p:nvPicPr>
          <p:cNvPr id="413" name="Google Shape;413;p55"/>
          <p:cNvPicPr preferRelativeResize="0"/>
          <p:nvPr/>
        </p:nvPicPr>
        <p:blipFill>
          <a:blip r:embed="rId3">
            <a:alphaModFix/>
          </a:blip>
          <a:stretch>
            <a:fillRect/>
          </a:stretch>
        </p:blipFill>
        <p:spPr>
          <a:xfrm>
            <a:off x="7970225" y="203150"/>
            <a:ext cx="952500" cy="952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6"/>
          <p:cNvSpPr txBox="1">
            <a:spLocks noGrp="1"/>
          </p:cNvSpPr>
          <p:nvPr>
            <p:ph type="title" idx="2"/>
          </p:nvPr>
        </p:nvSpPr>
        <p:spPr>
          <a:xfrm>
            <a:off x="724975" y="236750"/>
            <a:ext cx="7873500" cy="91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Insights from Bivariate Analysis</a:t>
            </a:r>
            <a:endParaRPr>
              <a:solidFill>
                <a:schemeClr val="accent5"/>
              </a:solidFill>
            </a:endParaRPr>
          </a:p>
        </p:txBody>
      </p:sp>
      <p:sp>
        <p:nvSpPr>
          <p:cNvPr id="419" name="Google Shape;419;p56"/>
          <p:cNvSpPr txBox="1">
            <a:spLocks noGrp="1"/>
          </p:cNvSpPr>
          <p:nvPr>
            <p:ph type="subTitle" idx="1"/>
          </p:nvPr>
        </p:nvSpPr>
        <p:spPr>
          <a:xfrm>
            <a:off x="714600" y="1256700"/>
            <a:ext cx="7714800" cy="3795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800"/>
              <a:t>Delays (departure and arrival) do not significantly differentiate satisfaction.</a:t>
            </a:r>
            <a:endParaRPr sz="1800"/>
          </a:p>
          <a:p>
            <a:pPr marL="0" lvl="0" indent="0" algn="l" rtl="0">
              <a:spcBef>
                <a:spcPts val="0"/>
              </a:spcBef>
              <a:spcAft>
                <a:spcPts val="0"/>
              </a:spcAft>
              <a:buNone/>
            </a:pPr>
            <a:endParaRPr sz="1800"/>
          </a:p>
          <a:p>
            <a:pPr marL="457200" lvl="0" indent="-330200" algn="l" rtl="0">
              <a:spcBef>
                <a:spcPts val="0"/>
              </a:spcBef>
              <a:spcAft>
                <a:spcPts val="0"/>
              </a:spcAft>
              <a:buSzPts val="1600"/>
              <a:buChar char="●"/>
            </a:pPr>
            <a:r>
              <a:rPr lang="en" sz="1800"/>
              <a:t>Extreme delays (outliers) occur in both satisfied and dissatisfied groups</a:t>
            </a:r>
            <a:endParaRPr sz="1800"/>
          </a:p>
          <a:p>
            <a:pPr marL="0" lvl="0" indent="0" algn="l" rtl="0">
              <a:spcBef>
                <a:spcPts val="0"/>
              </a:spcBef>
              <a:spcAft>
                <a:spcPts val="0"/>
              </a:spcAft>
              <a:buNone/>
            </a:pPr>
            <a:endParaRPr sz="1800"/>
          </a:p>
          <a:p>
            <a:pPr marL="457200" lvl="0" indent="-330200" algn="l" rtl="0">
              <a:spcBef>
                <a:spcPts val="0"/>
              </a:spcBef>
              <a:spcAft>
                <a:spcPts val="0"/>
              </a:spcAft>
              <a:buSzPts val="1600"/>
              <a:buChar char="●"/>
            </a:pPr>
            <a:r>
              <a:rPr lang="en" sz="1800"/>
              <a:t>Food, cleanliness, gate location, and check-in services receive higher ratings from satisfied customers.</a:t>
            </a:r>
            <a:endParaRPr sz="1800"/>
          </a:p>
          <a:p>
            <a:pPr marL="0" lvl="0" indent="0" algn="l" rtl="0">
              <a:spcBef>
                <a:spcPts val="0"/>
              </a:spcBef>
              <a:spcAft>
                <a:spcPts val="0"/>
              </a:spcAft>
              <a:buNone/>
            </a:pPr>
            <a:endParaRPr sz="1800"/>
          </a:p>
          <a:p>
            <a:pPr marL="457200" lvl="0" indent="-330200" algn="l" rtl="0">
              <a:spcBef>
                <a:spcPts val="0"/>
              </a:spcBef>
              <a:spcAft>
                <a:spcPts val="0"/>
              </a:spcAft>
              <a:buSzPts val="1600"/>
              <a:buChar char="●"/>
            </a:pPr>
            <a:r>
              <a:rPr lang="en" sz="1800"/>
              <a:t>Dissatisfaction aligns with consistently lower ratings in these areas.</a:t>
            </a:r>
            <a:endParaRPr sz="1800"/>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20" name="Google Shape;420;p56"/>
          <p:cNvPicPr preferRelativeResize="0"/>
          <p:nvPr/>
        </p:nvPicPr>
        <p:blipFill>
          <a:blip r:embed="rId3">
            <a:alphaModFix/>
          </a:blip>
          <a:stretch>
            <a:fillRect/>
          </a:stretch>
        </p:blipFill>
        <p:spPr>
          <a:xfrm>
            <a:off x="8012575" y="4036100"/>
            <a:ext cx="952500" cy="952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7"/>
          <p:cNvSpPr txBox="1">
            <a:spLocks noGrp="1"/>
          </p:cNvSpPr>
          <p:nvPr>
            <p:ph type="title" idx="2"/>
          </p:nvPr>
        </p:nvSpPr>
        <p:spPr>
          <a:xfrm>
            <a:off x="724975" y="71275"/>
            <a:ext cx="7873500" cy="91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At A Glance Recommendations</a:t>
            </a:r>
            <a:endParaRPr>
              <a:solidFill>
                <a:schemeClr val="accent5"/>
              </a:solidFill>
            </a:endParaRPr>
          </a:p>
        </p:txBody>
      </p:sp>
      <p:sp>
        <p:nvSpPr>
          <p:cNvPr id="426" name="Google Shape;426;p57"/>
          <p:cNvSpPr txBox="1">
            <a:spLocks noGrp="1"/>
          </p:cNvSpPr>
          <p:nvPr>
            <p:ph type="subTitle" idx="1"/>
          </p:nvPr>
        </p:nvSpPr>
        <p:spPr>
          <a:xfrm>
            <a:off x="604900" y="685850"/>
            <a:ext cx="7704300" cy="406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Inflight Services: Focus on seat comfort, food, and entertainment, especially for short flights.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Delays: Reduce departure and arrival delays to boost satisfaction.</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Short Flights: Add comfort upgrades for short-distance travelers.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Young Flyers: Enhance entertainment for younger customers.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Loyalty: Strengthen loyalty programs to retain satisfied customers.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Cleanliness &amp; Check-In: Prioritize cleanliness and streamline check-in processes.</a:t>
            </a:r>
            <a:endParaRPr/>
          </a:p>
          <a:p>
            <a:pPr marL="0" lvl="0" indent="0" algn="l" rtl="0">
              <a:spcBef>
                <a:spcPts val="0"/>
              </a:spcBef>
              <a:spcAft>
                <a:spcPts val="0"/>
              </a:spcAft>
              <a:buNone/>
            </a:pPr>
            <a:endParaRPr/>
          </a:p>
        </p:txBody>
      </p:sp>
      <p:pic>
        <p:nvPicPr>
          <p:cNvPr id="427" name="Google Shape;427;p57"/>
          <p:cNvPicPr preferRelativeResize="0"/>
          <p:nvPr/>
        </p:nvPicPr>
        <p:blipFill>
          <a:blip r:embed="rId3">
            <a:alphaModFix/>
          </a:blip>
          <a:stretch>
            <a:fillRect/>
          </a:stretch>
        </p:blipFill>
        <p:spPr>
          <a:xfrm>
            <a:off x="8128000" y="4191000"/>
            <a:ext cx="952500" cy="952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8"/>
          <p:cNvSpPr txBox="1">
            <a:spLocks noGrp="1"/>
          </p:cNvSpPr>
          <p:nvPr>
            <p:ph type="title"/>
          </p:nvPr>
        </p:nvSpPr>
        <p:spPr>
          <a:xfrm>
            <a:off x="848250" y="1759900"/>
            <a:ext cx="5921700" cy="227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Preparation &amp; Creation of Models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33" name="Google Shape;433;p58"/>
          <p:cNvSpPr txBox="1">
            <a:spLocks noGrp="1"/>
          </p:cNvSpPr>
          <p:nvPr>
            <p:ph type="title" idx="2"/>
          </p:nvPr>
        </p:nvSpPr>
        <p:spPr>
          <a:xfrm>
            <a:off x="882125" y="309325"/>
            <a:ext cx="1652100" cy="7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434" name="Google Shape;434;p58"/>
          <p:cNvGrpSpPr/>
          <p:nvPr/>
        </p:nvGrpSpPr>
        <p:grpSpPr>
          <a:xfrm>
            <a:off x="-123175" y="-867062"/>
            <a:ext cx="9957508" cy="6229009"/>
            <a:chOff x="-76200" y="-911037"/>
            <a:chExt cx="9957508" cy="6229009"/>
          </a:xfrm>
        </p:grpSpPr>
        <p:pic>
          <p:nvPicPr>
            <p:cNvPr id="435" name="Google Shape;435;p58"/>
            <p:cNvPicPr preferRelativeResize="0"/>
            <p:nvPr/>
          </p:nvPicPr>
          <p:blipFill>
            <a:blip r:embed="rId3">
              <a:alphaModFix/>
            </a:blip>
            <a:stretch>
              <a:fillRect/>
            </a:stretch>
          </p:blipFill>
          <p:spPr>
            <a:xfrm>
              <a:off x="-76200" y="3295521"/>
              <a:ext cx="9286876" cy="2022451"/>
            </a:xfrm>
            <a:prstGeom prst="rect">
              <a:avLst/>
            </a:prstGeom>
            <a:noFill/>
            <a:ln>
              <a:noFill/>
            </a:ln>
          </p:spPr>
        </p:pic>
        <p:pic>
          <p:nvPicPr>
            <p:cNvPr id="436" name="Google Shape;436;p58"/>
            <p:cNvPicPr preferRelativeResize="0"/>
            <p:nvPr/>
          </p:nvPicPr>
          <p:blipFill>
            <a:blip r:embed="rId4">
              <a:alphaModFix/>
            </a:blip>
            <a:stretch>
              <a:fillRect/>
            </a:stretch>
          </p:blipFill>
          <p:spPr>
            <a:xfrm>
              <a:off x="6980242" y="-911037"/>
              <a:ext cx="2901066" cy="2901075"/>
            </a:xfrm>
            <a:prstGeom prst="rect">
              <a:avLst/>
            </a:prstGeom>
            <a:noFill/>
            <a:ln>
              <a:noFill/>
            </a:ln>
          </p:spPr>
        </p:pic>
        <p:pic>
          <p:nvPicPr>
            <p:cNvPr id="437" name="Google Shape;437;p58"/>
            <p:cNvPicPr preferRelativeResize="0"/>
            <p:nvPr/>
          </p:nvPicPr>
          <p:blipFill>
            <a:blip r:embed="rId5">
              <a:alphaModFix/>
            </a:blip>
            <a:stretch>
              <a:fillRect/>
            </a:stretch>
          </p:blipFill>
          <p:spPr>
            <a:xfrm>
              <a:off x="6449257" y="848405"/>
              <a:ext cx="1547235" cy="154724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9"/>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Logistic Regression</a:t>
            </a:r>
            <a:endParaRPr/>
          </a:p>
        </p:txBody>
      </p:sp>
      <p:sp>
        <p:nvSpPr>
          <p:cNvPr id="443" name="Google Shape;443;p59"/>
          <p:cNvSpPr txBox="1"/>
          <p:nvPr/>
        </p:nvSpPr>
        <p:spPr>
          <a:xfrm>
            <a:off x="391800" y="2923848"/>
            <a:ext cx="8752200" cy="126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accent3"/>
                </a:solidFill>
                <a:latin typeface="Barlow"/>
                <a:ea typeface="Barlow"/>
                <a:cs typeface="Barlow"/>
                <a:sym typeface="Barlow"/>
              </a:rPr>
              <a:t>Approach</a:t>
            </a:r>
            <a:r>
              <a:rPr lang="en" sz="1500" b="1">
                <a:solidFill>
                  <a:schemeClr val="dk1"/>
                </a:solidFill>
                <a:latin typeface="Barlow"/>
                <a:ea typeface="Barlow"/>
                <a:cs typeface="Barlow"/>
                <a:sym typeface="Barlow"/>
              </a:rPr>
              <a:t>: </a:t>
            </a:r>
            <a:r>
              <a:rPr lang="en" sz="1500">
                <a:solidFill>
                  <a:schemeClr val="dk1"/>
                </a:solidFill>
                <a:latin typeface="Barlow"/>
                <a:ea typeface="Barlow"/>
                <a:cs typeface="Barlow"/>
                <a:sym typeface="Barlow"/>
              </a:rPr>
              <a:t>Logistic Regression model can predict customer satisfaction (target variable:satisfaction)</a:t>
            </a:r>
            <a:endParaRPr sz="1500">
              <a:solidFill>
                <a:schemeClr val="dk1"/>
              </a:solidFill>
              <a:latin typeface="Barlow"/>
              <a:ea typeface="Barlow"/>
              <a:cs typeface="Barlow"/>
              <a:sym typeface="Barlow"/>
            </a:endParaRPr>
          </a:p>
          <a:p>
            <a:pPr marL="0" lvl="0" indent="0" algn="l" rtl="0">
              <a:spcBef>
                <a:spcPts val="0"/>
              </a:spcBef>
              <a:spcAft>
                <a:spcPts val="0"/>
              </a:spcAft>
              <a:buNone/>
            </a:pPr>
            <a:endParaRPr sz="1500">
              <a:solidFill>
                <a:schemeClr val="dk1"/>
              </a:solidFill>
              <a:latin typeface="Barlow"/>
              <a:ea typeface="Barlow"/>
              <a:cs typeface="Barlow"/>
              <a:sym typeface="Barlow"/>
            </a:endParaRPr>
          </a:p>
          <a:p>
            <a:pPr marL="457200" lvl="0" indent="-323850" algn="l" rtl="0">
              <a:spcBef>
                <a:spcPts val="0"/>
              </a:spcBef>
              <a:spcAft>
                <a:spcPts val="0"/>
              </a:spcAft>
              <a:buClr>
                <a:schemeClr val="dk1"/>
              </a:buClr>
              <a:buSzPts val="1500"/>
              <a:buFont typeface="Barlow"/>
              <a:buChar char="●"/>
            </a:pPr>
            <a:r>
              <a:rPr lang="en" sz="1500" b="1">
                <a:solidFill>
                  <a:schemeClr val="accent4"/>
                </a:solidFill>
                <a:latin typeface="Barlow"/>
                <a:ea typeface="Barlow"/>
                <a:cs typeface="Barlow"/>
                <a:sym typeface="Barlow"/>
              </a:rPr>
              <a:t>Categorical variables </a:t>
            </a:r>
            <a:r>
              <a:rPr lang="en" sz="1500" i="1">
                <a:solidFill>
                  <a:schemeClr val="dk1"/>
                </a:solidFill>
                <a:latin typeface="Barlow"/>
                <a:ea typeface="Barlow"/>
                <a:cs typeface="Barlow"/>
                <a:sym typeface="Barlow"/>
              </a:rPr>
              <a:t>(“Gender,” “Customer Type,” etc.)</a:t>
            </a:r>
            <a:r>
              <a:rPr lang="en" sz="1500">
                <a:solidFill>
                  <a:schemeClr val="dk1"/>
                </a:solidFill>
                <a:latin typeface="Barlow"/>
                <a:ea typeface="Barlow"/>
                <a:cs typeface="Barlow"/>
                <a:sym typeface="Barlow"/>
              </a:rPr>
              <a:t> are transformed into dummy variables.  </a:t>
            </a:r>
            <a:endParaRPr sz="1500">
              <a:solidFill>
                <a:schemeClr val="dk1"/>
              </a:solidFill>
              <a:latin typeface="Barlow"/>
              <a:ea typeface="Barlow"/>
              <a:cs typeface="Barlow"/>
              <a:sym typeface="Barlow"/>
            </a:endParaRPr>
          </a:p>
          <a:p>
            <a:pPr marL="457200" lvl="0" indent="-323850" algn="l" rtl="0">
              <a:spcBef>
                <a:spcPts val="0"/>
              </a:spcBef>
              <a:spcAft>
                <a:spcPts val="0"/>
              </a:spcAft>
              <a:buClr>
                <a:schemeClr val="dk1"/>
              </a:buClr>
              <a:buSzPts val="1500"/>
              <a:buFont typeface="Barlow"/>
              <a:buChar char="●"/>
            </a:pPr>
            <a:r>
              <a:rPr lang="en" sz="1500">
                <a:solidFill>
                  <a:schemeClr val="dk1"/>
                </a:solidFill>
                <a:latin typeface="Barlow"/>
                <a:ea typeface="Barlow"/>
                <a:cs typeface="Barlow"/>
                <a:sym typeface="Barlow"/>
              </a:rPr>
              <a:t>Dataset is divided into training and testing sets, with the </a:t>
            </a:r>
            <a:r>
              <a:rPr lang="en" sz="1500" i="1">
                <a:solidFill>
                  <a:schemeClr val="dk1"/>
                </a:solidFill>
                <a:latin typeface="Barlow"/>
                <a:ea typeface="Barlow"/>
                <a:cs typeface="Barlow"/>
                <a:sym typeface="Barlow"/>
              </a:rPr>
              <a:t>stratify parameter</a:t>
            </a:r>
            <a:r>
              <a:rPr lang="en" sz="1500">
                <a:solidFill>
                  <a:schemeClr val="dk1"/>
                </a:solidFill>
                <a:latin typeface="Barlow"/>
                <a:ea typeface="Barlow"/>
                <a:cs typeface="Barlow"/>
                <a:sym typeface="Barlow"/>
              </a:rPr>
              <a:t> to ensure the target variable (satisfaction) is equal in both groups. </a:t>
            </a:r>
            <a:endParaRPr sz="1500">
              <a:solidFill>
                <a:schemeClr val="dk1"/>
              </a:solidFill>
              <a:latin typeface="Barlow"/>
              <a:ea typeface="Barlow"/>
              <a:cs typeface="Barlow"/>
              <a:sym typeface="Barlow"/>
            </a:endParaRPr>
          </a:p>
          <a:p>
            <a:pPr marL="0" lvl="0" indent="0" algn="l" rtl="0">
              <a:spcBef>
                <a:spcPts val="0"/>
              </a:spcBef>
              <a:spcAft>
                <a:spcPts val="0"/>
              </a:spcAft>
              <a:buNone/>
            </a:pPr>
            <a:endParaRPr sz="1500">
              <a:solidFill>
                <a:schemeClr val="dk1"/>
              </a:solidFill>
              <a:latin typeface="Barlow"/>
              <a:ea typeface="Barlow"/>
              <a:cs typeface="Barlow"/>
              <a:sym typeface="Barlow"/>
            </a:endParaRPr>
          </a:p>
          <a:p>
            <a:pPr marL="0" lvl="0" indent="0" algn="l" rtl="0">
              <a:spcBef>
                <a:spcPts val="0"/>
              </a:spcBef>
              <a:spcAft>
                <a:spcPts val="0"/>
              </a:spcAft>
              <a:buNone/>
            </a:pPr>
            <a:endParaRPr sz="1500">
              <a:solidFill>
                <a:schemeClr val="dk1"/>
              </a:solidFill>
              <a:latin typeface="Barlow"/>
              <a:ea typeface="Barlow"/>
              <a:cs typeface="Barlow"/>
              <a:sym typeface="Barlow"/>
            </a:endParaRPr>
          </a:p>
        </p:txBody>
      </p:sp>
      <p:pic>
        <p:nvPicPr>
          <p:cNvPr id="444" name="Google Shape;444;p59"/>
          <p:cNvPicPr preferRelativeResize="0"/>
          <p:nvPr/>
        </p:nvPicPr>
        <p:blipFill>
          <a:blip r:embed="rId3">
            <a:alphaModFix/>
          </a:blip>
          <a:stretch>
            <a:fillRect/>
          </a:stretch>
        </p:blipFill>
        <p:spPr>
          <a:xfrm>
            <a:off x="894850" y="798600"/>
            <a:ext cx="7422459" cy="1899350"/>
          </a:xfrm>
          <a:prstGeom prst="rect">
            <a:avLst/>
          </a:prstGeom>
          <a:noFill/>
          <a:ln>
            <a:noFill/>
          </a:ln>
        </p:spPr>
      </p:pic>
      <p:sp>
        <p:nvSpPr>
          <p:cNvPr id="445" name="Google Shape;445;p59"/>
          <p:cNvSpPr txBox="1"/>
          <p:nvPr/>
        </p:nvSpPr>
        <p:spPr>
          <a:xfrm>
            <a:off x="2435800" y="4282450"/>
            <a:ext cx="6344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accent3"/>
                </a:solidFill>
                <a:latin typeface="Barlow"/>
                <a:ea typeface="Barlow"/>
                <a:cs typeface="Barlow"/>
                <a:sym typeface="Barlow"/>
              </a:rPr>
              <a:t>Evaluation Metrics:</a:t>
            </a:r>
            <a:r>
              <a:rPr lang="en" sz="1500" b="1">
                <a:solidFill>
                  <a:schemeClr val="dk1"/>
                </a:solidFill>
                <a:latin typeface="Barlow"/>
                <a:ea typeface="Barlow"/>
                <a:cs typeface="Barlow"/>
                <a:sym typeface="Barlow"/>
              </a:rPr>
              <a:t> </a:t>
            </a:r>
            <a:r>
              <a:rPr lang="en" sz="1500">
                <a:solidFill>
                  <a:schemeClr val="dk1"/>
                </a:solidFill>
                <a:latin typeface="Barlow"/>
                <a:ea typeface="Barlow"/>
                <a:cs typeface="Barlow"/>
                <a:sym typeface="Barlow"/>
              </a:rPr>
              <a:t>Accuracy, Recall, Precision, and F1 score analyzed. Confusion matrix used for visualizing true/false positives and negatives.</a:t>
            </a:r>
            <a:endParaRPr>
              <a:solidFill>
                <a:schemeClr val="dk1"/>
              </a:solidFill>
              <a:latin typeface="Barlow"/>
              <a:ea typeface="Barlow"/>
              <a:cs typeface="Barlow"/>
              <a:sym typeface="Barlow"/>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451" name="Google Shape;451;p60"/>
          <p:cNvSpPr txBox="1">
            <a:spLocks noGrp="1"/>
          </p:cNvSpPr>
          <p:nvPr>
            <p:ph type="subTitle" idx="1"/>
          </p:nvPr>
        </p:nvSpPr>
        <p:spPr>
          <a:xfrm>
            <a:off x="3035853" y="3764950"/>
            <a:ext cx="2061300" cy="67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sp>
        <p:nvSpPr>
          <p:cNvPr id="452" name="Google Shape;452;p60"/>
          <p:cNvSpPr txBox="1">
            <a:spLocks noGrp="1"/>
          </p:cNvSpPr>
          <p:nvPr>
            <p:ph type="subTitle" idx="2"/>
          </p:nvPr>
        </p:nvSpPr>
        <p:spPr>
          <a:xfrm>
            <a:off x="4040731" y="1929700"/>
            <a:ext cx="2061300" cy="6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3" name="Google Shape;453;p60"/>
          <p:cNvSpPr txBox="1">
            <a:spLocks noGrp="1"/>
          </p:cNvSpPr>
          <p:nvPr>
            <p:ph type="subTitle" idx="3"/>
          </p:nvPr>
        </p:nvSpPr>
        <p:spPr>
          <a:xfrm>
            <a:off x="3035844" y="3286350"/>
            <a:ext cx="20613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p:txBody>
      </p:sp>
      <p:sp>
        <p:nvSpPr>
          <p:cNvPr id="454" name="Google Shape;454;p60"/>
          <p:cNvSpPr txBox="1">
            <a:spLocks noGrp="1"/>
          </p:cNvSpPr>
          <p:nvPr>
            <p:ph type="subTitle" idx="4"/>
          </p:nvPr>
        </p:nvSpPr>
        <p:spPr>
          <a:xfrm>
            <a:off x="4040731" y="1451100"/>
            <a:ext cx="2061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pic>
        <p:nvPicPr>
          <p:cNvPr id="455" name="Google Shape;455;p60"/>
          <p:cNvPicPr preferRelativeResize="0"/>
          <p:nvPr/>
        </p:nvPicPr>
        <p:blipFill>
          <a:blip r:embed="rId3">
            <a:alphaModFix/>
          </a:blip>
          <a:stretch>
            <a:fillRect/>
          </a:stretch>
        </p:blipFill>
        <p:spPr>
          <a:xfrm>
            <a:off x="807528" y="1623550"/>
            <a:ext cx="3661467" cy="2235500"/>
          </a:xfrm>
          <a:prstGeom prst="rect">
            <a:avLst/>
          </a:prstGeom>
          <a:noFill/>
          <a:ln>
            <a:noFill/>
          </a:ln>
        </p:spPr>
      </p:pic>
      <p:pic>
        <p:nvPicPr>
          <p:cNvPr id="456" name="Google Shape;456;p60"/>
          <p:cNvPicPr preferRelativeResize="0"/>
          <p:nvPr/>
        </p:nvPicPr>
        <p:blipFill>
          <a:blip r:embed="rId4">
            <a:alphaModFix/>
          </a:blip>
          <a:stretch>
            <a:fillRect/>
          </a:stretch>
        </p:blipFill>
        <p:spPr>
          <a:xfrm>
            <a:off x="5356378" y="1529450"/>
            <a:ext cx="2918570" cy="2235500"/>
          </a:xfrm>
          <a:prstGeom prst="rect">
            <a:avLst/>
          </a:prstGeom>
          <a:noFill/>
          <a:ln>
            <a:noFill/>
          </a:ln>
        </p:spPr>
      </p:pic>
      <p:sp>
        <p:nvSpPr>
          <p:cNvPr id="457" name="Google Shape;457;p60"/>
          <p:cNvSpPr/>
          <p:nvPr/>
        </p:nvSpPr>
        <p:spPr>
          <a:xfrm>
            <a:off x="4580588" y="2068175"/>
            <a:ext cx="664200" cy="889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4"/>
          <p:cNvSpPr txBox="1">
            <a:spLocks noGrp="1"/>
          </p:cNvSpPr>
          <p:nvPr>
            <p:ph type="title"/>
          </p:nvPr>
        </p:nvSpPr>
        <p:spPr>
          <a:xfrm>
            <a:off x="857175" y="143050"/>
            <a:ext cx="50676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Executive Summary</a:t>
            </a:r>
            <a:endParaRPr/>
          </a:p>
        </p:txBody>
      </p:sp>
      <p:sp>
        <p:nvSpPr>
          <p:cNvPr id="255" name="Google Shape;255;p34"/>
          <p:cNvSpPr/>
          <p:nvPr/>
        </p:nvSpPr>
        <p:spPr>
          <a:xfrm>
            <a:off x="713100" y="3462225"/>
            <a:ext cx="7717800" cy="1239900"/>
          </a:xfrm>
          <a:prstGeom prst="roundRect">
            <a:avLst>
              <a:gd name="adj" fmla="val 16667"/>
            </a:avLst>
          </a:prstGeom>
          <a:solidFill>
            <a:srgbClr val="FFFFFF"/>
          </a:solidFill>
          <a:ln w="9525" cap="flat" cmpd="sng">
            <a:solidFill>
              <a:srgbClr val="26244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262444"/>
                </a:solidFill>
                <a:latin typeface="Mulish"/>
                <a:ea typeface="Mulish"/>
                <a:cs typeface="Mulish"/>
                <a:sym typeface="Mulish"/>
              </a:rPr>
              <a:t>Forecast if a prospective customer will be satisfied and identify service aspects to prioritize for better satisfaction.</a:t>
            </a:r>
            <a:endParaRPr>
              <a:solidFill>
                <a:srgbClr val="262444"/>
              </a:solidFill>
              <a:latin typeface="Mulish"/>
              <a:ea typeface="Mulish"/>
              <a:cs typeface="Mulish"/>
              <a:sym typeface="Mulish"/>
            </a:endParaRPr>
          </a:p>
        </p:txBody>
      </p:sp>
      <p:sp>
        <p:nvSpPr>
          <p:cNvPr id="256" name="Google Shape;256;p34"/>
          <p:cNvSpPr/>
          <p:nvPr/>
        </p:nvSpPr>
        <p:spPr>
          <a:xfrm>
            <a:off x="3569250" y="3247213"/>
            <a:ext cx="2005500" cy="438900"/>
          </a:xfrm>
          <a:prstGeom prst="roundRect">
            <a:avLst>
              <a:gd name="adj" fmla="val 16667"/>
            </a:avLst>
          </a:prstGeom>
          <a:solidFill>
            <a:srgbClr val="FFFFFF"/>
          </a:solidFill>
          <a:ln w="9525" cap="flat" cmpd="sng">
            <a:solidFill>
              <a:srgbClr val="26244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Mulish"/>
                <a:ea typeface="Mulish"/>
                <a:cs typeface="Mulish"/>
                <a:sym typeface="Mulish"/>
              </a:rPr>
              <a:t>Task</a:t>
            </a:r>
            <a:endParaRPr b="1">
              <a:solidFill>
                <a:schemeClr val="accent2"/>
              </a:solidFill>
              <a:latin typeface="Mulish"/>
              <a:ea typeface="Mulish"/>
              <a:cs typeface="Mulish"/>
              <a:sym typeface="Mulish"/>
            </a:endParaRPr>
          </a:p>
        </p:txBody>
      </p:sp>
      <p:sp>
        <p:nvSpPr>
          <p:cNvPr id="257" name="Google Shape;257;p34"/>
          <p:cNvSpPr/>
          <p:nvPr/>
        </p:nvSpPr>
        <p:spPr>
          <a:xfrm>
            <a:off x="755650" y="1416500"/>
            <a:ext cx="7717800" cy="1239900"/>
          </a:xfrm>
          <a:prstGeom prst="roundRect">
            <a:avLst>
              <a:gd name="adj" fmla="val 16667"/>
            </a:avLst>
          </a:prstGeom>
          <a:solidFill>
            <a:srgbClr val="FFFFFF"/>
          </a:solidFill>
          <a:ln w="9525" cap="flat" cmpd="sng">
            <a:solidFill>
              <a:srgbClr val="26244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262444"/>
                </a:solidFill>
                <a:latin typeface="Mulish"/>
                <a:ea typeface="Mulish"/>
                <a:cs typeface="Mulish"/>
                <a:sym typeface="Mulish"/>
              </a:rPr>
              <a:t>Improve customer satisfaction for Invistico Airline by identifying the key factors that influence satisfaction and predicting whether a prospective customer will be satisfied with their service.</a:t>
            </a:r>
            <a:endParaRPr>
              <a:solidFill>
                <a:srgbClr val="262444"/>
              </a:solidFill>
              <a:latin typeface="Mulish"/>
              <a:ea typeface="Mulish"/>
              <a:cs typeface="Mulish"/>
              <a:sym typeface="Mulish"/>
            </a:endParaRPr>
          </a:p>
        </p:txBody>
      </p:sp>
      <p:sp>
        <p:nvSpPr>
          <p:cNvPr id="258" name="Google Shape;258;p34"/>
          <p:cNvSpPr/>
          <p:nvPr/>
        </p:nvSpPr>
        <p:spPr>
          <a:xfrm>
            <a:off x="3611800" y="1122438"/>
            <a:ext cx="2005500" cy="438900"/>
          </a:xfrm>
          <a:prstGeom prst="roundRect">
            <a:avLst>
              <a:gd name="adj" fmla="val 16667"/>
            </a:avLst>
          </a:prstGeom>
          <a:solidFill>
            <a:srgbClr val="FFFFFF"/>
          </a:solidFill>
          <a:ln w="9525" cap="flat" cmpd="sng">
            <a:solidFill>
              <a:srgbClr val="26244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Mulish"/>
                <a:ea typeface="Mulish"/>
                <a:cs typeface="Mulish"/>
                <a:sym typeface="Mulish"/>
              </a:rPr>
              <a:t>Business Problem</a:t>
            </a:r>
            <a:endParaRPr b="1">
              <a:solidFill>
                <a:schemeClr val="accent2"/>
              </a:solidFill>
              <a:latin typeface="Mulish"/>
              <a:ea typeface="Mulish"/>
              <a:cs typeface="Mulish"/>
              <a:sym typeface="Mulish"/>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61"/>
          <p:cNvPicPr preferRelativeResize="0"/>
          <p:nvPr/>
        </p:nvPicPr>
        <p:blipFill>
          <a:blip r:embed="rId3">
            <a:alphaModFix/>
          </a:blip>
          <a:stretch>
            <a:fillRect/>
          </a:stretch>
        </p:blipFill>
        <p:spPr>
          <a:xfrm>
            <a:off x="1858725" y="649150"/>
            <a:ext cx="5943600" cy="1628775"/>
          </a:xfrm>
          <a:prstGeom prst="rect">
            <a:avLst/>
          </a:prstGeom>
          <a:noFill/>
          <a:ln>
            <a:noFill/>
          </a:ln>
        </p:spPr>
      </p:pic>
      <p:sp>
        <p:nvSpPr>
          <p:cNvPr id="463" name="Google Shape;463;p61"/>
          <p:cNvSpPr txBox="1"/>
          <p:nvPr/>
        </p:nvSpPr>
        <p:spPr>
          <a:xfrm>
            <a:off x="1308650" y="2277925"/>
            <a:ext cx="3457200" cy="27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3"/>
                </a:solidFill>
                <a:latin typeface="Barlow"/>
                <a:ea typeface="Barlow"/>
                <a:cs typeface="Barlow"/>
                <a:sym typeface="Barlow"/>
              </a:rPr>
              <a:t>Training Results</a:t>
            </a:r>
            <a:endParaRPr b="1">
              <a:solidFill>
                <a:schemeClr val="accent3"/>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Accuracy: 78.6%</a:t>
            </a:r>
            <a:endParaRPr>
              <a:solidFill>
                <a:schemeClr val="dk1"/>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Recall: 85.3%</a:t>
            </a:r>
            <a:endParaRPr>
              <a:solidFill>
                <a:schemeClr val="dk1"/>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Precision: 77.7%</a:t>
            </a:r>
            <a:endParaRPr>
              <a:solidFill>
                <a:schemeClr val="dk1"/>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F1 Score: 81.4%</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These high numbers indicate the logistic regression mode’s strong performance in predicting passenger satisfaction. </a:t>
            </a:r>
            <a:endParaRPr>
              <a:solidFill>
                <a:schemeClr val="dk1"/>
              </a:solidFill>
              <a:latin typeface="Barlow"/>
              <a:ea typeface="Barlow"/>
              <a:cs typeface="Barlow"/>
              <a:sym typeface="Barlow"/>
            </a:endParaRPr>
          </a:p>
        </p:txBody>
      </p:sp>
      <p:sp>
        <p:nvSpPr>
          <p:cNvPr id="464" name="Google Shape;464;p61"/>
          <p:cNvSpPr txBox="1"/>
          <p:nvPr/>
        </p:nvSpPr>
        <p:spPr>
          <a:xfrm>
            <a:off x="1583250" y="0"/>
            <a:ext cx="5977500" cy="27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700" b="1">
                <a:solidFill>
                  <a:schemeClr val="dk1"/>
                </a:solidFill>
                <a:latin typeface="Barlow"/>
                <a:ea typeface="Barlow"/>
                <a:cs typeface="Barlow"/>
                <a:sym typeface="Barlow"/>
              </a:rPr>
              <a:t>Observations</a:t>
            </a:r>
            <a:endParaRPr sz="2700" b="1">
              <a:solidFill>
                <a:schemeClr val="dk1"/>
              </a:solidFill>
              <a:latin typeface="Barlow"/>
              <a:ea typeface="Barlow"/>
              <a:cs typeface="Barlow"/>
              <a:sym typeface="Barlow"/>
            </a:endParaRPr>
          </a:p>
        </p:txBody>
      </p:sp>
      <p:sp>
        <p:nvSpPr>
          <p:cNvPr id="465" name="Google Shape;465;p61"/>
          <p:cNvSpPr txBox="1"/>
          <p:nvPr/>
        </p:nvSpPr>
        <p:spPr>
          <a:xfrm>
            <a:off x="4878950" y="2277925"/>
            <a:ext cx="3457200" cy="28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3"/>
                </a:solidFill>
                <a:latin typeface="Barlow"/>
                <a:ea typeface="Barlow"/>
                <a:cs typeface="Barlow"/>
                <a:sym typeface="Barlow"/>
              </a:rPr>
              <a:t>Testing  Results</a:t>
            </a:r>
            <a:endParaRPr b="1">
              <a:solidFill>
                <a:schemeClr val="accent3"/>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Accuracy: 78.6%</a:t>
            </a:r>
            <a:endParaRPr>
              <a:solidFill>
                <a:schemeClr val="dk1"/>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Recall: 85.4%</a:t>
            </a:r>
            <a:endParaRPr>
              <a:solidFill>
                <a:schemeClr val="dk1"/>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Precision: 77.7%</a:t>
            </a:r>
            <a:endParaRPr>
              <a:solidFill>
                <a:schemeClr val="dk1"/>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F1 Score: 81.4%</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Consistent performance, with slight increase to recall. </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b="1">
                <a:solidFill>
                  <a:schemeClr val="dk1"/>
                </a:solidFill>
                <a:latin typeface="Barlow"/>
                <a:ea typeface="Barlow"/>
                <a:cs typeface="Barlow"/>
                <a:sym typeface="Barlow"/>
              </a:rPr>
              <a:t>Model is not overfitting.</a:t>
            </a:r>
            <a:endParaRPr b="1">
              <a:solidFill>
                <a:schemeClr val="dk1"/>
              </a:solidFill>
              <a:latin typeface="Barlow"/>
              <a:ea typeface="Barlow"/>
              <a:cs typeface="Barlow"/>
              <a:sym typeface="Barlo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2"/>
          <p:cNvSpPr txBox="1">
            <a:spLocks noGrp="1"/>
          </p:cNvSpPr>
          <p:nvPr>
            <p:ph type="title"/>
          </p:nvPr>
        </p:nvSpPr>
        <p:spPr>
          <a:xfrm>
            <a:off x="656500" y="160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Confusion Matrix</a:t>
            </a:r>
            <a:endParaRPr/>
          </a:p>
        </p:txBody>
      </p:sp>
      <p:pic>
        <p:nvPicPr>
          <p:cNvPr id="471" name="Google Shape;471;p62"/>
          <p:cNvPicPr preferRelativeResize="0"/>
          <p:nvPr/>
        </p:nvPicPr>
        <p:blipFill>
          <a:blip r:embed="rId3">
            <a:alphaModFix/>
          </a:blip>
          <a:stretch>
            <a:fillRect/>
          </a:stretch>
        </p:blipFill>
        <p:spPr>
          <a:xfrm>
            <a:off x="1380225" y="957263"/>
            <a:ext cx="3790950" cy="3228975"/>
          </a:xfrm>
          <a:prstGeom prst="rect">
            <a:avLst/>
          </a:prstGeom>
          <a:noFill/>
          <a:ln>
            <a:noFill/>
          </a:ln>
        </p:spPr>
      </p:pic>
      <p:sp>
        <p:nvSpPr>
          <p:cNvPr id="472" name="Google Shape;472;p62"/>
          <p:cNvSpPr txBox="1"/>
          <p:nvPr/>
        </p:nvSpPr>
        <p:spPr>
          <a:xfrm>
            <a:off x="5735200" y="957400"/>
            <a:ext cx="2625300" cy="34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3"/>
                </a:solidFill>
                <a:latin typeface="Barlow"/>
                <a:ea typeface="Barlow"/>
                <a:cs typeface="Barlow"/>
                <a:sym typeface="Barlow"/>
              </a:rPr>
              <a:t>True Positives: 46.79% </a:t>
            </a:r>
            <a:r>
              <a:rPr lang="en">
                <a:solidFill>
                  <a:schemeClr val="dk1"/>
                </a:solidFill>
                <a:latin typeface="Barlow"/>
                <a:ea typeface="Barlow"/>
                <a:cs typeface="Barlow"/>
                <a:sym typeface="Barlow"/>
              </a:rPr>
              <a:t>Correctly classified satisfied passengers. </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b="1">
                <a:solidFill>
                  <a:schemeClr val="accent3"/>
                </a:solidFill>
                <a:latin typeface="Barlow"/>
                <a:ea typeface="Barlow"/>
                <a:cs typeface="Barlow"/>
                <a:sym typeface="Barlow"/>
              </a:rPr>
              <a:t>True Negatives:31.87% </a:t>
            </a:r>
            <a:r>
              <a:rPr lang="en">
                <a:solidFill>
                  <a:schemeClr val="accent4"/>
                </a:solidFill>
                <a:latin typeface="Barlow"/>
                <a:ea typeface="Barlow"/>
                <a:cs typeface="Barlow"/>
                <a:sym typeface="Barlow"/>
              </a:rPr>
              <a:t> </a:t>
            </a:r>
            <a:r>
              <a:rPr lang="en">
                <a:solidFill>
                  <a:schemeClr val="dk1"/>
                </a:solidFill>
                <a:latin typeface="Barlow"/>
                <a:ea typeface="Barlow"/>
                <a:cs typeface="Barlow"/>
                <a:sym typeface="Barlow"/>
              </a:rPr>
              <a:t>Correctly classified dissatisfied passengers. </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b="1">
                <a:solidFill>
                  <a:schemeClr val="accent3"/>
                </a:solidFill>
                <a:latin typeface="Barlow"/>
                <a:ea typeface="Barlow"/>
                <a:cs typeface="Barlow"/>
                <a:sym typeface="Barlow"/>
              </a:rPr>
              <a:t>False Positives: 13.40%</a:t>
            </a:r>
            <a:r>
              <a:rPr lang="en">
                <a:solidFill>
                  <a:schemeClr val="accent3"/>
                </a:solidFill>
                <a:latin typeface="Barlow"/>
                <a:ea typeface="Barlow"/>
                <a:cs typeface="Barlow"/>
                <a:sym typeface="Barlow"/>
              </a:rPr>
              <a:t> </a:t>
            </a:r>
            <a:r>
              <a:rPr lang="en">
                <a:solidFill>
                  <a:schemeClr val="dk1"/>
                </a:solidFill>
                <a:latin typeface="Barlow"/>
                <a:ea typeface="Barlow"/>
                <a:cs typeface="Barlow"/>
                <a:sym typeface="Barlow"/>
              </a:rPr>
              <a:t>Dissatisfied passengers  misclassified as satisfied. </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b="1">
                <a:solidFill>
                  <a:schemeClr val="accent3"/>
                </a:solidFill>
                <a:latin typeface="Barlow"/>
                <a:ea typeface="Barlow"/>
                <a:cs typeface="Barlow"/>
                <a:sym typeface="Barlow"/>
              </a:rPr>
              <a:t>False Negatives:7.94% </a:t>
            </a:r>
            <a:r>
              <a:rPr lang="en">
                <a:solidFill>
                  <a:schemeClr val="dk1"/>
                </a:solidFill>
                <a:latin typeface="Barlow"/>
                <a:ea typeface="Barlow"/>
                <a:cs typeface="Barlow"/>
                <a:sym typeface="Barlow"/>
              </a:rPr>
              <a:t>Satisfied customers misclassified as dissatisfied. </a:t>
            </a:r>
            <a:endParaRPr>
              <a:solidFill>
                <a:schemeClr val="dk1"/>
              </a:solidFill>
              <a:latin typeface="Barlow"/>
              <a:ea typeface="Barlow"/>
              <a:cs typeface="Barlow"/>
              <a:sym typeface="Barlow"/>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3"/>
          <p:cNvSpPr txBox="1">
            <a:spLocks noGrp="1"/>
          </p:cNvSpPr>
          <p:nvPr>
            <p:ph type="title" idx="2"/>
          </p:nvPr>
        </p:nvSpPr>
        <p:spPr>
          <a:xfrm>
            <a:off x="786650" y="187100"/>
            <a:ext cx="7029300" cy="184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Establishing Ground Rules &amp; Understanding What do We Need Out of our Model</a:t>
            </a:r>
            <a:endParaRPr/>
          </a:p>
        </p:txBody>
      </p:sp>
      <p:sp>
        <p:nvSpPr>
          <p:cNvPr id="478" name="Google Shape;478;p63"/>
          <p:cNvSpPr txBox="1">
            <a:spLocks noGrp="1"/>
          </p:cNvSpPr>
          <p:nvPr>
            <p:ph type="subTitle" idx="1"/>
          </p:nvPr>
        </p:nvSpPr>
        <p:spPr>
          <a:xfrm>
            <a:off x="934200" y="219675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High False Positives </a:t>
            </a:r>
            <a:r>
              <a:rPr lang="en"/>
              <a:t>pose a significant business risk, as they might conceal underlying service issues.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b="1"/>
              <a:t>Reducing</a:t>
            </a:r>
            <a:r>
              <a:rPr lang="en"/>
              <a:t> </a:t>
            </a:r>
            <a:r>
              <a:rPr lang="en" b="1"/>
              <a:t>False Positives</a:t>
            </a:r>
            <a:r>
              <a:rPr lang="en"/>
              <a:t> is crucial to ensure dissatisfied customers are identified and targeted for improvement efforts.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4"/>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Tuning Model</a:t>
            </a:r>
            <a:endParaRPr/>
          </a:p>
        </p:txBody>
      </p:sp>
      <p:sp>
        <p:nvSpPr>
          <p:cNvPr id="484" name="Google Shape;484;p64"/>
          <p:cNvSpPr txBox="1"/>
          <p:nvPr/>
        </p:nvSpPr>
        <p:spPr>
          <a:xfrm>
            <a:off x="5377200" y="766575"/>
            <a:ext cx="3046800" cy="404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4"/>
                </a:solidFill>
                <a:latin typeface="Barlow"/>
                <a:ea typeface="Barlow"/>
                <a:cs typeface="Barlow"/>
                <a:sym typeface="Barlow"/>
              </a:rPr>
              <a:t>Precision (Blue Curve):</a:t>
            </a:r>
            <a:r>
              <a:rPr lang="en">
                <a:solidFill>
                  <a:schemeClr val="accent4"/>
                </a:solidFill>
                <a:latin typeface="Barlow"/>
                <a:ea typeface="Barlow"/>
                <a:cs typeface="Barlow"/>
                <a:sym typeface="Barlow"/>
              </a:rPr>
              <a:t> </a:t>
            </a:r>
            <a:r>
              <a:rPr lang="en">
                <a:solidFill>
                  <a:schemeClr val="dk1"/>
                </a:solidFill>
                <a:latin typeface="Barlow"/>
                <a:ea typeface="Barlow"/>
                <a:cs typeface="Barlow"/>
                <a:sym typeface="Barlow"/>
              </a:rPr>
              <a:t>Increases as the threshold rises, leading to fewer false positives. </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b="1">
                <a:solidFill>
                  <a:schemeClr val="accent4"/>
                </a:solidFill>
                <a:latin typeface="Barlow"/>
                <a:ea typeface="Barlow"/>
                <a:cs typeface="Barlow"/>
                <a:sym typeface="Barlow"/>
              </a:rPr>
              <a:t>Recall (Red Curve):</a:t>
            </a:r>
            <a:r>
              <a:rPr lang="en">
                <a:solidFill>
                  <a:schemeClr val="dk1"/>
                </a:solidFill>
                <a:latin typeface="Barlow"/>
                <a:ea typeface="Barlow"/>
                <a:cs typeface="Barlow"/>
                <a:sym typeface="Barlow"/>
              </a:rPr>
              <a:t>Decreases as the threshold rises, risking missed satisfied customers. </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sz="1500" b="1">
                <a:solidFill>
                  <a:schemeClr val="accent3"/>
                </a:solidFill>
                <a:latin typeface="Barlow"/>
                <a:ea typeface="Barlow"/>
                <a:cs typeface="Barlow"/>
                <a:sym typeface="Barlow"/>
              </a:rPr>
              <a:t>The Trade-Off</a:t>
            </a:r>
            <a:endParaRPr sz="1500" b="1">
              <a:solidFill>
                <a:schemeClr val="accent3"/>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b="1">
                <a:solidFill>
                  <a:schemeClr val="accent4"/>
                </a:solidFill>
                <a:latin typeface="Barlow"/>
                <a:ea typeface="Barlow"/>
                <a:cs typeface="Barlow"/>
                <a:sym typeface="Barlow"/>
              </a:rPr>
              <a:t>Lower Thresholds: </a:t>
            </a:r>
            <a:r>
              <a:rPr lang="en">
                <a:solidFill>
                  <a:schemeClr val="dk1"/>
                </a:solidFill>
                <a:latin typeface="Barlow"/>
                <a:ea typeface="Barlow"/>
                <a:cs typeface="Barlow"/>
                <a:sym typeface="Barlow"/>
              </a:rPr>
              <a:t>High recall but more false positives. </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b="1">
                <a:solidFill>
                  <a:schemeClr val="accent4"/>
                </a:solidFill>
                <a:latin typeface="Barlow"/>
                <a:ea typeface="Barlow"/>
                <a:cs typeface="Barlow"/>
                <a:sym typeface="Barlow"/>
              </a:rPr>
              <a:t>Higher Thresholds:</a:t>
            </a:r>
            <a:r>
              <a:rPr lang="en">
                <a:solidFill>
                  <a:schemeClr val="dk1"/>
                </a:solidFill>
                <a:latin typeface="Barlow"/>
                <a:ea typeface="Barlow"/>
                <a:cs typeface="Barlow"/>
                <a:sym typeface="Barlow"/>
              </a:rPr>
              <a:t> High precision but lower recall. </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b="1">
                <a:solidFill>
                  <a:schemeClr val="dk1"/>
                </a:solidFill>
                <a:latin typeface="Barlow"/>
                <a:ea typeface="Barlow"/>
                <a:cs typeface="Barlow"/>
                <a:sym typeface="Barlow"/>
              </a:rPr>
              <a:t>Optimal Threshold should be 0.6-0.7 to balance both.</a:t>
            </a:r>
            <a:endParaRPr b="1">
              <a:solidFill>
                <a:schemeClr val="dk1"/>
              </a:solidFill>
              <a:latin typeface="Barlow"/>
              <a:ea typeface="Barlow"/>
              <a:cs typeface="Barlow"/>
              <a:sym typeface="Barlow"/>
            </a:endParaRPr>
          </a:p>
        </p:txBody>
      </p:sp>
      <p:pic>
        <p:nvPicPr>
          <p:cNvPr id="485" name="Google Shape;485;p64"/>
          <p:cNvPicPr preferRelativeResize="0"/>
          <p:nvPr/>
        </p:nvPicPr>
        <p:blipFill>
          <a:blip r:embed="rId3">
            <a:alphaModFix/>
          </a:blip>
          <a:stretch>
            <a:fillRect/>
          </a:stretch>
        </p:blipFill>
        <p:spPr>
          <a:xfrm>
            <a:off x="720000" y="1021963"/>
            <a:ext cx="4495800" cy="3343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5"/>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5"/>
                </a:solidFill>
              </a:rPr>
              <a:t>Comparing Thresholds </a:t>
            </a:r>
            <a:endParaRPr>
              <a:solidFill>
                <a:schemeClr val="accent5"/>
              </a:solidFill>
            </a:endParaRPr>
          </a:p>
        </p:txBody>
      </p:sp>
      <p:sp>
        <p:nvSpPr>
          <p:cNvPr id="491" name="Google Shape;491;p65"/>
          <p:cNvSpPr txBox="1"/>
          <p:nvPr/>
        </p:nvSpPr>
        <p:spPr>
          <a:xfrm>
            <a:off x="5668150" y="456200"/>
            <a:ext cx="3046800" cy="404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3"/>
                </a:solidFill>
                <a:latin typeface="Barlow"/>
                <a:ea typeface="Barlow"/>
                <a:cs typeface="Barlow"/>
                <a:sym typeface="Barlow"/>
              </a:rPr>
              <a:t>Chosen Threshold:</a:t>
            </a:r>
            <a:r>
              <a:rPr lang="en" b="1">
                <a:solidFill>
                  <a:schemeClr val="dk1"/>
                </a:solidFill>
                <a:latin typeface="Barlow"/>
                <a:ea typeface="Barlow"/>
                <a:cs typeface="Barlow"/>
                <a:sym typeface="Barlow"/>
              </a:rPr>
              <a:t> </a:t>
            </a:r>
            <a:r>
              <a:rPr lang="en">
                <a:solidFill>
                  <a:schemeClr val="dk1"/>
                </a:solidFill>
                <a:latin typeface="Barlow"/>
                <a:ea typeface="Barlow"/>
                <a:cs typeface="Barlow"/>
                <a:sym typeface="Barlow"/>
              </a:rPr>
              <a:t>0.65</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b="1">
                <a:solidFill>
                  <a:schemeClr val="accent4"/>
                </a:solidFill>
                <a:latin typeface="Barlow"/>
                <a:ea typeface="Barlow"/>
                <a:cs typeface="Barlow"/>
                <a:sym typeface="Barlow"/>
              </a:rPr>
              <a:t>Precision:</a:t>
            </a:r>
            <a:r>
              <a:rPr lang="en">
                <a:solidFill>
                  <a:schemeClr val="accent4"/>
                </a:solidFill>
                <a:latin typeface="Barlow"/>
                <a:ea typeface="Barlow"/>
                <a:cs typeface="Barlow"/>
                <a:sym typeface="Barlow"/>
              </a:rPr>
              <a:t> </a:t>
            </a:r>
            <a:r>
              <a:rPr lang="en" b="1">
                <a:solidFill>
                  <a:schemeClr val="accent4"/>
                </a:solidFill>
                <a:latin typeface="Barlow"/>
                <a:ea typeface="Barlow"/>
                <a:cs typeface="Barlow"/>
                <a:sym typeface="Barlow"/>
              </a:rPr>
              <a:t>85%</a:t>
            </a:r>
            <a:r>
              <a:rPr lang="en">
                <a:solidFill>
                  <a:schemeClr val="dk1"/>
                </a:solidFill>
                <a:latin typeface="Barlow"/>
                <a:ea typeface="Barlow"/>
                <a:cs typeface="Barlow"/>
                <a:sym typeface="Barlow"/>
              </a:rPr>
              <a:t>. Meets goal of reducing false positives.</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b="1">
                <a:solidFill>
                  <a:schemeClr val="accent4"/>
                </a:solidFill>
                <a:latin typeface="Barlow"/>
                <a:ea typeface="Barlow"/>
                <a:cs typeface="Barlow"/>
                <a:sym typeface="Barlow"/>
              </a:rPr>
              <a:t>Recall: 74.6%.</a:t>
            </a:r>
            <a:r>
              <a:rPr lang="en">
                <a:solidFill>
                  <a:schemeClr val="dk1"/>
                </a:solidFill>
                <a:latin typeface="Barlow"/>
                <a:ea typeface="Barlow"/>
                <a:cs typeface="Barlow"/>
                <a:sym typeface="Barlow"/>
              </a:rPr>
              <a:t> Still accurately categorizes a majority of satisfied customers. </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sz="1500" b="1">
                <a:solidFill>
                  <a:schemeClr val="accent2"/>
                </a:solidFill>
                <a:latin typeface="Barlow"/>
                <a:ea typeface="Barlow"/>
                <a:cs typeface="Barlow"/>
                <a:sym typeface="Barlow"/>
              </a:rPr>
              <a:t>Business Impact:</a:t>
            </a:r>
            <a:endParaRPr sz="1500" b="1">
              <a:solidFill>
                <a:schemeClr val="accent2"/>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In a customer satisfaction model, it is typically more important to avoid False Positives than to maximize recall.</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Dissatisfied customers mistakenly classified as satisfied can harm the airline's ability to:</a:t>
            </a: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Identify and address operational or service-related problems.</a:t>
            </a:r>
            <a:endParaRPr>
              <a:solidFill>
                <a:schemeClr val="dk1"/>
              </a:solidFill>
              <a:latin typeface="Barlow"/>
              <a:ea typeface="Barlow"/>
              <a:cs typeface="Barlow"/>
              <a:sym typeface="Barlow"/>
            </a:endParaRPr>
          </a:p>
        </p:txBody>
      </p:sp>
      <p:pic>
        <p:nvPicPr>
          <p:cNvPr id="492" name="Google Shape;492;p65"/>
          <p:cNvPicPr preferRelativeResize="0"/>
          <p:nvPr/>
        </p:nvPicPr>
        <p:blipFill>
          <a:blip r:embed="rId3">
            <a:alphaModFix/>
          </a:blip>
          <a:stretch>
            <a:fillRect/>
          </a:stretch>
        </p:blipFill>
        <p:spPr>
          <a:xfrm>
            <a:off x="567550" y="1267400"/>
            <a:ext cx="4809650" cy="1081106"/>
          </a:xfrm>
          <a:prstGeom prst="rect">
            <a:avLst/>
          </a:prstGeom>
          <a:noFill/>
          <a:ln>
            <a:noFill/>
          </a:ln>
        </p:spPr>
      </p:pic>
      <p:pic>
        <p:nvPicPr>
          <p:cNvPr id="493" name="Google Shape;493;p65"/>
          <p:cNvPicPr preferRelativeResize="0"/>
          <p:nvPr/>
        </p:nvPicPr>
        <p:blipFill>
          <a:blip r:embed="rId4">
            <a:alphaModFix/>
          </a:blip>
          <a:stretch>
            <a:fillRect/>
          </a:stretch>
        </p:blipFill>
        <p:spPr>
          <a:xfrm>
            <a:off x="567550" y="2768238"/>
            <a:ext cx="4809650" cy="117548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6"/>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Decision Tree </a:t>
            </a:r>
            <a:endParaRPr/>
          </a:p>
        </p:txBody>
      </p:sp>
      <p:sp>
        <p:nvSpPr>
          <p:cNvPr id="499" name="Google Shape;499;p66"/>
          <p:cNvSpPr txBox="1"/>
          <p:nvPr/>
        </p:nvSpPr>
        <p:spPr>
          <a:xfrm>
            <a:off x="574800" y="493300"/>
            <a:ext cx="7376700" cy="400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Barlow"/>
              <a:ea typeface="Barlow"/>
              <a:cs typeface="Barlow"/>
              <a:sym typeface="Barlow"/>
            </a:endParaRPr>
          </a:p>
        </p:txBody>
      </p:sp>
      <p:pic>
        <p:nvPicPr>
          <p:cNvPr id="500" name="Google Shape;500;p66"/>
          <p:cNvPicPr preferRelativeResize="0"/>
          <p:nvPr/>
        </p:nvPicPr>
        <p:blipFill>
          <a:blip r:embed="rId3">
            <a:alphaModFix/>
          </a:blip>
          <a:stretch>
            <a:fillRect/>
          </a:stretch>
        </p:blipFill>
        <p:spPr>
          <a:xfrm>
            <a:off x="999300" y="680225"/>
            <a:ext cx="7273777" cy="4065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506" name="Google Shape;506;p67"/>
          <p:cNvSpPr txBox="1">
            <a:spLocks noGrp="1"/>
          </p:cNvSpPr>
          <p:nvPr>
            <p:ph type="subTitle" idx="1"/>
          </p:nvPr>
        </p:nvSpPr>
        <p:spPr>
          <a:xfrm>
            <a:off x="3035853" y="3764950"/>
            <a:ext cx="2061300" cy="67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sp>
        <p:nvSpPr>
          <p:cNvPr id="507" name="Google Shape;507;p67"/>
          <p:cNvSpPr txBox="1">
            <a:spLocks noGrp="1"/>
          </p:cNvSpPr>
          <p:nvPr>
            <p:ph type="subTitle" idx="2"/>
          </p:nvPr>
        </p:nvSpPr>
        <p:spPr>
          <a:xfrm>
            <a:off x="4040731" y="1929700"/>
            <a:ext cx="2061300" cy="6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p67"/>
          <p:cNvSpPr txBox="1">
            <a:spLocks noGrp="1"/>
          </p:cNvSpPr>
          <p:nvPr>
            <p:ph type="subTitle" idx="3"/>
          </p:nvPr>
        </p:nvSpPr>
        <p:spPr>
          <a:xfrm>
            <a:off x="3035844" y="3286350"/>
            <a:ext cx="20613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p:txBody>
      </p:sp>
      <p:sp>
        <p:nvSpPr>
          <p:cNvPr id="509" name="Google Shape;509;p67"/>
          <p:cNvSpPr txBox="1">
            <a:spLocks noGrp="1"/>
          </p:cNvSpPr>
          <p:nvPr>
            <p:ph type="subTitle" idx="4"/>
          </p:nvPr>
        </p:nvSpPr>
        <p:spPr>
          <a:xfrm>
            <a:off x="4040731" y="1451100"/>
            <a:ext cx="2061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pic>
        <p:nvPicPr>
          <p:cNvPr id="510" name="Google Shape;510;p67"/>
          <p:cNvPicPr preferRelativeResize="0"/>
          <p:nvPr/>
        </p:nvPicPr>
        <p:blipFill>
          <a:blip r:embed="rId3">
            <a:alphaModFix/>
          </a:blip>
          <a:stretch>
            <a:fillRect/>
          </a:stretch>
        </p:blipFill>
        <p:spPr>
          <a:xfrm>
            <a:off x="574351" y="433853"/>
            <a:ext cx="8405351" cy="4275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8"/>
          <p:cNvSpPr txBox="1">
            <a:spLocks noGrp="1"/>
          </p:cNvSpPr>
          <p:nvPr>
            <p:ph type="title"/>
          </p:nvPr>
        </p:nvSpPr>
        <p:spPr>
          <a:xfrm>
            <a:off x="941825" y="1455400"/>
            <a:ext cx="50676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516" name="Google Shape;516;p68"/>
          <p:cNvSpPr txBox="1">
            <a:spLocks noGrp="1"/>
          </p:cNvSpPr>
          <p:nvPr>
            <p:ph type="title" idx="2"/>
          </p:nvPr>
        </p:nvSpPr>
        <p:spPr>
          <a:xfrm>
            <a:off x="941825" y="691900"/>
            <a:ext cx="1652100" cy="7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8"/>
          <p:cNvSpPr txBox="1">
            <a:spLocks noGrp="1"/>
          </p:cNvSpPr>
          <p:nvPr>
            <p:ph type="subTitle" idx="1"/>
          </p:nvPr>
        </p:nvSpPr>
        <p:spPr>
          <a:xfrm>
            <a:off x="941825" y="244585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518" name="Google Shape;518;p68"/>
          <p:cNvPicPr preferRelativeResize="0"/>
          <p:nvPr/>
        </p:nvPicPr>
        <p:blipFill>
          <a:blip r:embed="rId3">
            <a:alphaModFix/>
          </a:blip>
          <a:stretch>
            <a:fillRect/>
          </a:stretch>
        </p:blipFill>
        <p:spPr>
          <a:xfrm>
            <a:off x="650850" y="703075"/>
            <a:ext cx="6484051" cy="3860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9"/>
          <p:cNvSpPr txBox="1">
            <a:spLocks noGrp="1"/>
          </p:cNvSpPr>
          <p:nvPr>
            <p:ph type="title"/>
          </p:nvPr>
        </p:nvSpPr>
        <p:spPr>
          <a:xfrm>
            <a:off x="2038200" y="-329400"/>
            <a:ext cx="5067600" cy="91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t>Model Comparison  </a:t>
            </a:r>
            <a:endParaRPr sz="3000"/>
          </a:p>
        </p:txBody>
      </p:sp>
      <p:sp>
        <p:nvSpPr>
          <p:cNvPr id="524" name="Google Shape;524;p69"/>
          <p:cNvSpPr txBox="1">
            <a:spLocks noGrp="1"/>
          </p:cNvSpPr>
          <p:nvPr>
            <p:ph type="subTitle" idx="1"/>
          </p:nvPr>
        </p:nvSpPr>
        <p:spPr>
          <a:xfrm>
            <a:off x="5398775" y="465900"/>
            <a:ext cx="3173700" cy="447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accent3"/>
                </a:solidFill>
              </a:rPr>
              <a:t>Decision Tree Model</a:t>
            </a:r>
            <a:endParaRPr sz="1300" b="1">
              <a:solidFill>
                <a:schemeClr val="accent3"/>
              </a:solidFill>
            </a:endParaRPr>
          </a:p>
          <a:p>
            <a:pPr marL="0" lvl="0" indent="0" algn="ctr" rtl="0">
              <a:spcBef>
                <a:spcPts val="0"/>
              </a:spcBef>
              <a:spcAft>
                <a:spcPts val="0"/>
              </a:spcAft>
              <a:buNone/>
            </a:pPr>
            <a:endParaRPr sz="1300" b="1">
              <a:solidFill>
                <a:schemeClr val="accent3"/>
              </a:solidFill>
            </a:endParaRPr>
          </a:p>
          <a:p>
            <a:pPr marL="0" lvl="0" indent="0" algn="r" rtl="0">
              <a:spcBef>
                <a:spcPts val="0"/>
              </a:spcBef>
              <a:spcAft>
                <a:spcPts val="0"/>
              </a:spcAft>
              <a:buNone/>
            </a:pPr>
            <a:r>
              <a:rPr lang="en" sz="1300" b="1">
                <a:solidFill>
                  <a:schemeClr val="accent3"/>
                </a:solidFill>
              </a:rPr>
              <a:t>Precision: 85.03%</a:t>
            </a:r>
            <a:endParaRPr sz="1300" b="1">
              <a:solidFill>
                <a:schemeClr val="accent3"/>
              </a:solidFill>
            </a:endParaRPr>
          </a:p>
          <a:p>
            <a:pPr marL="0" lvl="0" indent="0" algn="r" rtl="0">
              <a:spcBef>
                <a:spcPts val="0"/>
              </a:spcBef>
              <a:spcAft>
                <a:spcPts val="0"/>
              </a:spcAft>
              <a:buNone/>
            </a:pPr>
            <a:r>
              <a:rPr lang="en" sz="1300" b="1">
                <a:solidFill>
                  <a:schemeClr val="accent3"/>
                </a:solidFill>
              </a:rPr>
              <a:t>Recall: 74.63%</a:t>
            </a:r>
            <a:endParaRPr sz="1300" b="1">
              <a:solidFill>
                <a:schemeClr val="accent3"/>
              </a:solidFill>
            </a:endParaRPr>
          </a:p>
          <a:p>
            <a:pPr marL="0" lvl="0" indent="0" algn="r" rtl="0">
              <a:spcBef>
                <a:spcPts val="0"/>
              </a:spcBef>
              <a:spcAft>
                <a:spcPts val="0"/>
              </a:spcAft>
              <a:buNone/>
            </a:pPr>
            <a:r>
              <a:rPr lang="en" sz="1300" b="1">
                <a:solidFill>
                  <a:schemeClr val="accent3"/>
                </a:solidFill>
              </a:rPr>
              <a:t>Accuracy: 78.9%</a:t>
            </a:r>
            <a:endParaRPr sz="1300" b="1">
              <a:solidFill>
                <a:schemeClr val="accent3"/>
              </a:solidFill>
            </a:endParaRPr>
          </a:p>
          <a:p>
            <a:pPr marL="0" lvl="0" indent="0" algn="r" rtl="0">
              <a:spcBef>
                <a:spcPts val="0"/>
              </a:spcBef>
              <a:spcAft>
                <a:spcPts val="0"/>
              </a:spcAft>
              <a:buNone/>
            </a:pPr>
            <a:r>
              <a:rPr lang="en" sz="1300" b="1">
                <a:solidFill>
                  <a:schemeClr val="accent3"/>
                </a:solidFill>
              </a:rPr>
              <a:t>F1-Score: 79.5%</a:t>
            </a:r>
            <a:endParaRPr sz="1300" b="1">
              <a:solidFill>
                <a:schemeClr val="accent3"/>
              </a:solidFill>
            </a:endParaRPr>
          </a:p>
          <a:p>
            <a:pPr marL="0" lvl="0" indent="0" algn="r" rtl="0">
              <a:spcBef>
                <a:spcPts val="0"/>
              </a:spcBef>
              <a:spcAft>
                <a:spcPts val="0"/>
              </a:spcAft>
              <a:buNone/>
            </a:pPr>
            <a:endParaRPr sz="1300" b="1">
              <a:solidFill>
                <a:schemeClr val="accent3"/>
              </a:solidFill>
            </a:endParaRPr>
          </a:p>
          <a:p>
            <a:pPr marL="0" lvl="0" indent="0" algn="r" rtl="0">
              <a:spcBef>
                <a:spcPts val="0"/>
              </a:spcBef>
              <a:spcAft>
                <a:spcPts val="0"/>
              </a:spcAft>
              <a:buNone/>
            </a:pPr>
            <a:endParaRPr sz="1300" b="1">
              <a:solidFill>
                <a:schemeClr val="accent3"/>
              </a:solidFill>
            </a:endParaRPr>
          </a:p>
          <a:p>
            <a:pPr marL="0" lvl="0" indent="0" algn="r" rtl="0">
              <a:spcBef>
                <a:spcPts val="0"/>
              </a:spcBef>
              <a:spcAft>
                <a:spcPts val="0"/>
              </a:spcAft>
              <a:buNone/>
            </a:pPr>
            <a:endParaRPr sz="1300" b="1">
              <a:solidFill>
                <a:schemeClr val="accent3"/>
              </a:solidFill>
            </a:endParaRPr>
          </a:p>
          <a:p>
            <a:pPr marL="0" lvl="0" indent="0" algn="r" rtl="0">
              <a:spcBef>
                <a:spcPts val="0"/>
              </a:spcBef>
              <a:spcAft>
                <a:spcPts val="0"/>
              </a:spcAft>
              <a:buNone/>
            </a:pPr>
            <a:endParaRPr sz="1300" b="1">
              <a:solidFill>
                <a:schemeClr val="accent3"/>
              </a:solidFill>
            </a:endParaRPr>
          </a:p>
          <a:p>
            <a:pPr marL="0" lvl="0" indent="0" algn="r" rtl="0">
              <a:spcBef>
                <a:spcPts val="0"/>
              </a:spcBef>
              <a:spcAft>
                <a:spcPts val="0"/>
              </a:spcAft>
              <a:buNone/>
            </a:pPr>
            <a:r>
              <a:rPr lang="en" sz="1300" b="1">
                <a:solidFill>
                  <a:schemeClr val="accent3"/>
                </a:solidFill>
              </a:rPr>
              <a:t>Strengths:</a:t>
            </a:r>
            <a:endParaRPr sz="1300" b="1">
              <a:solidFill>
                <a:schemeClr val="accent3"/>
              </a:solidFill>
            </a:endParaRPr>
          </a:p>
          <a:p>
            <a:pPr marL="0" lvl="0" indent="0" algn="r" rtl="0">
              <a:spcBef>
                <a:spcPts val="0"/>
              </a:spcBef>
              <a:spcAft>
                <a:spcPts val="0"/>
              </a:spcAft>
              <a:buNone/>
            </a:pPr>
            <a:endParaRPr sz="1300" b="1">
              <a:solidFill>
                <a:schemeClr val="accent3"/>
              </a:solidFill>
            </a:endParaRPr>
          </a:p>
          <a:p>
            <a:pPr marL="0" lvl="0" indent="0" algn="r" rtl="0">
              <a:spcBef>
                <a:spcPts val="0"/>
              </a:spcBef>
              <a:spcAft>
                <a:spcPts val="0"/>
              </a:spcAft>
              <a:buNone/>
            </a:pPr>
            <a:r>
              <a:rPr lang="en" sz="1300" b="1">
                <a:solidFill>
                  <a:schemeClr val="accent3"/>
                </a:solidFill>
              </a:rPr>
              <a:t>Identifies clear patterns and relationships.</a:t>
            </a:r>
            <a:endParaRPr sz="1300" b="1">
              <a:solidFill>
                <a:schemeClr val="accent3"/>
              </a:solidFill>
            </a:endParaRPr>
          </a:p>
          <a:p>
            <a:pPr marL="0" lvl="0" indent="0" algn="r" rtl="0">
              <a:spcBef>
                <a:spcPts val="0"/>
              </a:spcBef>
              <a:spcAft>
                <a:spcPts val="0"/>
              </a:spcAft>
              <a:buNone/>
            </a:pPr>
            <a:endParaRPr sz="1300" b="1">
              <a:solidFill>
                <a:schemeClr val="accent3"/>
              </a:solidFill>
            </a:endParaRPr>
          </a:p>
          <a:p>
            <a:pPr marL="0" lvl="0" indent="0" algn="r" rtl="0">
              <a:spcBef>
                <a:spcPts val="0"/>
              </a:spcBef>
              <a:spcAft>
                <a:spcPts val="0"/>
              </a:spcAft>
              <a:buNone/>
            </a:pPr>
            <a:r>
              <a:rPr lang="en" sz="1300" b="1">
                <a:solidFill>
                  <a:schemeClr val="accent3"/>
                </a:solidFill>
              </a:rPr>
              <a:t>Offers actionable insights with a structured decision-making process.</a:t>
            </a:r>
            <a:endParaRPr sz="1300" b="1">
              <a:solidFill>
                <a:schemeClr val="accent3"/>
              </a:solidFill>
            </a:endParaRPr>
          </a:p>
          <a:p>
            <a:pPr marL="0" lvl="0" indent="0" algn="r" rtl="0">
              <a:spcBef>
                <a:spcPts val="0"/>
              </a:spcBef>
              <a:spcAft>
                <a:spcPts val="0"/>
              </a:spcAft>
              <a:buNone/>
            </a:pPr>
            <a:endParaRPr sz="1300" b="1">
              <a:solidFill>
                <a:schemeClr val="accent3"/>
              </a:solidFill>
            </a:endParaRPr>
          </a:p>
          <a:p>
            <a:pPr marL="0" lvl="0" indent="0" algn="l" rtl="0">
              <a:spcBef>
                <a:spcPts val="0"/>
              </a:spcBef>
              <a:spcAft>
                <a:spcPts val="0"/>
              </a:spcAft>
              <a:buNone/>
            </a:pPr>
            <a:endParaRPr sz="1300" b="1">
              <a:solidFill>
                <a:schemeClr val="accent3"/>
              </a:solidFill>
            </a:endParaRPr>
          </a:p>
          <a:p>
            <a:pPr marL="0" lvl="0" indent="0" algn="l" rtl="0">
              <a:spcBef>
                <a:spcPts val="0"/>
              </a:spcBef>
              <a:spcAft>
                <a:spcPts val="0"/>
              </a:spcAft>
              <a:buNone/>
            </a:pPr>
            <a:r>
              <a:rPr lang="en" sz="1300" b="1">
                <a:solidFill>
                  <a:schemeClr val="accent3"/>
                </a:solidFill>
              </a:rPr>
              <a:t> </a:t>
            </a:r>
            <a:endParaRPr sz="1300" b="1">
              <a:solidFill>
                <a:schemeClr val="accent3"/>
              </a:solidFill>
            </a:endParaRPr>
          </a:p>
          <a:p>
            <a:pPr marL="0" lvl="0" indent="0" algn="ctr" rtl="0">
              <a:spcBef>
                <a:spcPts val="0"/>
              </a:spcBef>
              <a:spcAft>
                <a:spcPts val="0"/>
              </a:spcAft>
              <a:buNone/>
            </a:pPr>
            <a:endParaRPr sz="1300" b="1">
              <a:solidFill>
                <a:schemeClr val="accent3"/>
              </a:solidFill>
            </a:endParaRPr>
          </a:p>
          <a:p>
            <a:pPr marL="0" lvl="0" indent="0" algn="l" rtl="0">
              <a:spcBef>
                <a:spcPts val="0"/>
              </a:spcBef>
              <a:spcAft>
                <a:spcPts val="0"/>
              </a:spcAft>
              <a:buNone/>
            </a:pPr>
            <a:endParaRPr sz="1300" b="1">
              <a:solidFill>
                <a:schemeClr val="accent3"/>
              </a:solidFill>
            </a:endParaRPr>
          </a:p>
          <a:p>
            <a:pPr marL="0" lvl="0" indent="0" algn="l" rtl="0">
              <a:spcBef>
                <a:spcPts val="0"/>
              </a:spcBef>
              <a:spcAft>
                <a:spcPts val="0"/>
              </a:spcAft>
              <a:buNone/>
            </a:pPr>
            <a:endParaRPr sz="1300" b="1">
              <a:solidFill>
                <a:schemeClr val="accent3"/>
              </a:solidFill>
            </a:endParaRPr>
          </a:p>
        </p:txBody>
      </p:sp>
      <p:sp>
        <p:nvSpPr>
          <p:cNvPr id="525" name="Google Shape;525;p69"/>
          <p:cNvSpPr txBox="1">
            <a:spLocks noGrp="1"/>
          </p:cNvSpPr>
          <p:nvPr>
            <p:ph type="subTitle" idx="1"/>
          </p:nvPr>
        </p:nvSpPr>
        <p:spPr>
          <a:xfrm>
            <a:off x="414800" y="586500"/>
            <a:ext cx="3084600" cy="439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accent3"/>
                </a:solidFill>
              </a:rPr>
              <a:t>Logistic Regression</a:t>
            </a:r>
            <a:endParaRPr sz="1300" b="1">
              <a:solidFill>
                <a:schemeClr val="accent3"/>
              </a:solidFill>
            </a:endParaRPr>
          </a:p>
          <a:p>
            <a:pPr marL="0" lvl="0" indent="0" algn="l" rtl="0">
              <a:spcBef>
                <a:spcPts val="0"/>
              </a:spcBef>
              <a:spcAft>
                <a:spcPts val="0"/>
              </a:spcAft>
              <a:buNone/>
            </a:pPr>
            <a:endParaRPr sz="1300" b="1">
              <a:solidFill>
                <a:schemeClr val="accent3"/>
              </a:solidFill>
            </a:endParaRPr>
          </a:p>
          <a:p>
            <a:pPr marL="0" lvl="0" indent="0" algn="l" rtl="0">
              <a:spcBef>
                <a:spcPts val="0"/>
              </a:spcBef>
              <a:spcAft>
                <a:spcPts val="0"/>
              </a:spcAft>
              <a:buNone/>
            </a:pPr>
            <a:r>
              <a:rPr lang="en" sz="1300" b="1">
                <a:solidFill>
                  <a:schemeClr val="accent3"/>
                </a:solidFill>
              </a:rPr>
              <a:t>Precision: 85.03%</a:t>
            </a:r>
            <a:endParaRPr sz="1300" b="1">
              <a:solidFill>
                <a:schemeClr val="accent3"/>
              </a:solidFill>
            </a:endParaRPr>
          </a:p>
          <a:p>
            <a:pPr marL="0" lvl="0" indent="0" algn="l" rtl="0">
              <a:spcBef>
                <a:spcPts val="0"/>
              </a:spcBef>
              <a:spcAft>
                <a:spcPts val="0"/>
              </a:spcAft>
              <a:buNone/>
            </a:pPr>
            <a:r>
              <a:rPr lang="en" sz="1300" b="1">
                <a:solidFill>
                  <a:schemeClr val="accent3"/>
                </a:solidFill>
              </a:rPr>
              <a:t>Recall: 74.63%</a:t>
            </a:r>
            <a:endParaRPr sz="1300" b="1">
              <a:solidFill>
                <a:schemeClr val="accent3"/>
              </a:solidFill>
            </a:endParaRPr>
          </a:p>
          <a:p>
            <a:pPr marL="0" lvl="0" indent="0" algn="l" rtl="0">
              <a:spcBef>
                <a:spcPts val="0"/>
              </a:spcBef>
              <a:spcAft>
                <a:spcPts val="0"/>
              </a:spcAft>
              <a:buNone/>
            </a:pPr>
            <a:r>
              <a:rPr lang="en" sz="1300" b="1">
                <a:solidFill>
                  <a:schemeClr val="accent3"/>
                </a:solidFill>
              </a:rPr>
              <a:t>Accuracy: 78.9%</a:t>
            </a:r>
            <a:endParaRPr sz="1300" b="1">
              <a:solidFill>
                <a:schemeClr val="accent3"/>
              </a:solidFill>
            </a:endParaRPr>
          </a:p>
          <a:p>
            <a:pPr marL="0" lvl="0" indent="0" algn="l" rtl="0">
              <a:spcBef>
                <a:spcPts val="0"/>
              </a:spcBef>
              <a:spcAft>
                <a:spcPts val="0"/>
              </a:spcAft>
              <a:buNone/>
            </a:pPr>
            <a:r>
              <a:rPr lang="en" sz="1300" b="1">
                <a:solidFill>
                  <a:schemeClr val="accent3"/>
                </a:solidFill>
              </a:rPr>
              <a:t>F1-Score: 79.5%</a:t>
            </a:r>
            <a:endParaRPr sz="1300" b="1">
              <a:solidFill>
                <a:schemeClr val="accent3"/>
              </a:solidFill>
            </a:endParaRPr>
          </a:p>
          <a:p>
            <a:pPr marL="0" lvl="0" indent="0" algn="l" rtl="0">
              <a:spcBef>
                <a:spcPts val="0"/>
              </a:spcBef>
              <a:spcAft>
                <a:spcPts val="0"/>
              </a:spcAft>
              <a:buNone/>
            </a:pPr>
            <a:endParaRPr sz="1300" b="1">
              <a:solidFill>
                <a:schemeClr val="accent3"/>
              </a:solidFill>
            </a:endParaRPr>
          </a:p>
          <a:p>
            <a:pPr marL="0" lvl="0" indent="0" algn="l" rtl="0">
              <a:spcBef>
                <a:spcPts val="0"/>
              </a:spcBef>
              <a:spcAft>
                <a:spcPts val="0"/>
              </a:spcAft>
              <a:buNone/>
            </a:pPr>
            <a:endParaRPr sz="1300" b="1">
              <a:solidFill>
                <a:schemeClr val="accent3"/>
              </a:solidFill>
            </a:endParaRPr>
          </a:p>
          <a:p>
            <a:pPr marL="0" lvl="0" indent="0" algn="l" rtl="0">
              <a:spcBef>
                <a:spcPts val="0"/>
              </a:spcBef>
              <a:spcAft>
                <a:spcPts val="0"/>
              </a:spcAft>
              <a:buNone/>
            </a:pPr>
            <a:endParaRPr sz="1300" b="1">
              <a:solidFill>
                <a:schemeClr val="accent3"/>
              </a:solidFill>
            </a:endParaRPr>
          </a:p>
          <a:p>
            <a:pPr marL="0" lvl="0" indent="0" algn="l" rtl="0">
              <a:spcBef>
                <a:spcPts val="0"/>
              </a:spcBef>
              <a:spcAft>
                <a:spcPts val="0"/>
              </a:spcAft>
              <a:buNone/>
            </a:pPr>
            <a:r>
              <a:rPr lang="en" sz="1300" b="1">
                <a:solidFill>
                  <a:schemeClr val="accent3"/>
                </a:solidFill>
              </a:rPr>
              <a:t>Strengths:</a:t>
            </a:r>
            <a:endParaRPr sz="1300" b="1">
              <a:solidFill>
                <a:schemeClr val="accent3"/>
              </a:solidFill>
            </a:endParaRPr>
          </a:p>
          <a:p>
            <a:pPr marL="0" lvl="0" indent="0" algn="l" rtl="0">
              <a:spcBef>
                <a:spcPts val="0"/>
              </a:spcBef>
              <a:spcAft>
                <a:spcPts val="0"/>
              </a:spcAft>
              <a:buNone/>
            </a:pPr>
            <a:endParaRPr sz="1300" b="1">
              <a:solidFill>
                <a:schemeClr val="accent3"/>
              </a:solidFill>
            </a:endParaRPr>
          </a:p>
          <a:p>
            <a:pPr marL="0" lvl="0" indent="0" algn="l" rtl="0">
              <a:spcBef>
                <a:spcPts val="0"/>
              </a:spcBef>
              <a:spcAft>
                <a:spcPts val="0"/>
              </a:spcAft>
              <a:buNone/>
            </a:pPr>
            <a:r>
              <a:rPr lang="en" sz="1300" b="1">
                <a:solidFill>
                  <a:schemeClr val="accent3"/>
                </a:solidFill>
              </a:rPr>
              <a:t>Simplicity and interpretability make it ideal for communicating insights to stakeholders.</a:t>
            </a:r>
            <a:endParaRPr sz="1300" b="1">
              <a:solidFill>
                <a:schemeClr val="accent3"/>
              </a:solidFill>
            </a:endParaRPr>
          </a:p>
          <a:p>
            <a:pPr marL="0" lvl="0" indent="0" algn="l" rtl="0">
              <a:spcBef>
                <a:spcPts val="0"/>
              </a:spcBef>
              <a:spcAft>
                <a:spcPts val="0"/>
              </a:spcAft>
              <a:buNone/>
            </a:pPr>
            <a:endParaRPr sz="1300" b="1">
              <a:solidFill>
                <a:schemeClr val="accent3"/>
              </a:solidFill>
            </a:endParaRPr>
          </a:p>
          <a:p>
            <a:pPr marL="0" lvl="0" indent="0" algn="l" rtl="0">
              <a:spcBef>
                <a:spcPts val="0"/>
              </a:spcBef>
              <a:spcAft>
                <a:spcPts val="0"/>
              </a:spcAft>
              <a:buNone/>
            </a:pPr>
            <a:r>
              <a:rPr lang="en" sz="1300" b="1">
                <a:solidFill>
                  <a:schemeClr val="accent3"/>
                </a:solidFill>
              </a:rPr>
              <a:t>Threshold tuning allowed us to prioritize precision and reduce False Positives (key focus).</a:t>
            </a:r>
            <a:endParaRPr sz="1300" b="1">
              <a:solidFill>
                <a:schemeClr val="accent3"/>
              </a:solidFill>
            </a:endParaRPr>
          </a:p>
          <a:p>
            <a:pPr marL="0" lvl="0" indent="0" algn="l" rtl="0">
              <a:spcBef>
                <a:spcPts val="0"/>
              </a:spcBef>
              <a:spcAft>
                <a:spcPts val="0"/>
              </a:spcAft>
              <a:buNone/>
            </a:pPr>
            <a:endParaRPr sz="1300" b="1">
              <a:solidFill>
                <a:schemeClr val="accent3"/>
              </a:solidFill>
            </a:endParaRPr>
          </a:p>
          <a:p>
            <a:pPr marL="0" lvl="0" indent="0" algn="ctr" rtl="0">
              <a:spcBef>
                <a:spcPts val="0"/>
              </a:spcBef>
              <a:spcAft>
                <a:spcPts val="0"/>
              </a:spcAft>
              <a:buNone/>
            </a:pPr>
            <a:endParaRPr sz="1300" b="1">
              <a:solidFill>
                <a:schemeClr val="accent3"/>
              </a:solidFill>
            </a:endParaRPr>
          </a:p>
          <a:p>
            <a:pPr marL="0" lvl="0" indent="0" algn="l" rtl="0">
              <a:spcBef>
                <a:spcPts val="0"/>
              </a:spcBef>
              <a:spcAft>
                <a:spcPts val="0"/>
              </a:spcAft>
              <a:buNone/>
            </a:pPr>
            <a:endParaRPr sz="1300" b="1">
              <a:solidFill>
                <a:schemeClr val="accent3"/>
              </a:solidFill>
            </a:endParaRPr>
          </a:p>
          <a:p>
            <a:pPr marL="0" lvl="0" indent="0" algn="l" rtl="0">
              <a:spcBef>
                <a:spcPts val="0"/>
              </a:spcBef>
              <a:spcAft>
                <a:spcPts val="0"/>
              </a:spcAft>
              <a:buNone/>
            </a:pPr>
            <a:endParaRPr sz="1300" b="1">
              <a:solidFill>
                <a:schemeClr val="accent3"/>
              </a:solidFill>
            </a:endParaRPr>
          </a:p>
        </p:txBody>
      </p:sp>
      <p:pic>
        <p:nvPicPr>
          <p:cNvPr id="526" name="Google Shape;526;p69"/>
          <p:cNvPicPr preferRelativeResize="0"/>
          <p:nvPr/>
        </p:nvPicPr>
        <p:blipFill>
          <a:blip r:embed="rId3">
            <a:alphaModFix/>
          </a:blip>
          <a:stretch>
            <a:fillRect/>
          </a:stretch>
        </p:blipFill>
        <p:spPr>
          <a:xfrm>
            <a:off x="4095753" y="2132451"/>
            <a:ext cx="952500" cy="952500"/>
          </a:xfrm>
          <a:prstGeom prst="rect">
            <a:avLst/>
          </a:prstGeom>
          <a:noFill/>
          <a:ln>
            <a:noFill/>
          </a:ln>
        </p:spPr>
      </p:pic>
      <p:pic>
        <p:nvPicPr>
          <p:cNvPr id="527" name="Google Shape;527;p69"/>
          <p:cNvPicPr preferRelativeResize="0"/>
          <p:nvPr/>
        </p:nvPicPr>
        <p:blipFill>
          <a:blip r:embed="rId4">
            <a:alphaModFix/>
          </a:blip>
          <a:stretch>
            <a:fillRect/>
          </a:stretch>
        </p:blipFill>
        <p:spPr>
          <a:xfrm rot="5400000">
            <a:off x="5398775" y="2095488"/>
            <a:ext cx="952500" cy="952500"/>
          </a:xfrm>
          <a:prstGeom prst="rect">
            <a:avLst/>
          </a:prstGeom>
          <a:noFill/>
          <a:ln>
            <a:noFill/>
          </a:ln>
        </p:spPr>
      </p:pic>
      <p:pic>
        <p:nvPicPr>
          <p:cNvPr id="528" name="Google Shape;528;p69"/>
          <p:cNvPicPr preferRelativeResize="0"/>
          <p:nvPr/>
        </p:nvPicPr>
        <p:blipFill>
          <a:blip r:embed="rId5">
            <a:alphaModFix/>
          </a:blip>
          <a:stretch>
            <a:fillRect/>
          </a:stretch>
        </p:blipFill>
        <p:spPr>
          <a:xfrm>
            <a:off x="2792725" y="2227488"/>
            <a:ext cx="952500" cy="952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0"/>
          <p:cNvSpPr txBox="1">
            <a:spLocks noGrp="1"/>
          </p:cNvSpPr>
          <p:nvPr>
            <p:ph type="title"/>
          </p:nvPr>
        </p:nvSpPr>
        <p:spPr>
          <a:xfrm>
            <a:off x="941825" y="587525"/>
            <a:ext cx="5067600" cy="178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Final Model Recommendations</a:t>
            </a:r>
            <a:endParaRPr/>
          </a:p>
        </p:txBody>
      </p:sp>
      <p:sp>
        <p:nvSpPr>
          <p:cNvPr id="534" name="Google Shape;534;p70"/>
          <p:cNvSpPr txBox="1">
            <a:spLocks noGrp="1"/>
          </p:cNvSpPr>
          <p:nvPr>
            <p:ph type="subTitle" idx="1"/>
          </p:nvPr>
        </p:nvSpPr>
        <p:spPr>
          <a:xfrm>
            <a:off x="941825" y="2445850"/>
            <a:ext cx="5067600" cy="207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Higher Precision:   which ensures we are correctly identifying dissatisfied customers </a:t>
            </a:r>
            <a:endParaRPr/>
          </a:p>
          <a:p>
            <a:pPr marL="0" lvl="0" indent="0" algn="l" rtl="0">
              <a:spcBef>
                <a:spcPts val="0"/>
              </a:spcBef>
              <a:spcAft>
                <a:spcPts val="0"/>
              </a:spcAft>
              <a:buNone/>
            </a:pPr>
            <a:endParaRPr/>
          </a:p>
          <a:p>
            <a:pPr marL="0" lvl="0" indent="0" algn="l" rtl="0">
              <a:spcBef>
                <a:spcPts val="0"/>
              </a:spcBef>
              <a:spcAft>
                <a:spcPts val="0"/>
              </a:spcAft>
              <a:buNone/>
            </a:pPr>
            <a:r>
              <a:rPr lang="en"/>
              <a:t>Additionally its visual interpretability offers clear, actionable rules for business decision-making.</a:t>
            </a:r>
            <a:endParaRPr/>
          </a:p>
        </p:txBody>
      </p:sp>
      <p:pic>
        <p:nvPicPr>
          <p:cNvPr id="535" name="Google Shape;535;p70"/>
          <p:cNvPicPr preferRelativeResize="0"/>
          <p:nvPr/>
        </p:nvPicPr>
        <p:blipFill>
          <a:blip r:embed="rId3">
            <a:alphaModFix/>
          </a:blip>
          <a:stretch>
            <a:fillRect/>
          </a:stretch>
        </p:blipFill>
        <p:spPr>
          <a:xfrm>
            <a:off x="7754600" y="195875"/>
            <a:ext cx="952500" cy="952500"/>
          </a:xfrm>
          <a:prstGeom prst="rect">
            <a:avLst/>
          </a:prstGeom>
          <a:noFill/>
          <a:ln>
            <a:noFill/>
          </a:ln>
        </p:spPr>
      </p:pic>
      <p:pic>
        <p:nvPicPr>
          <p:cNvPr id="536" name="Google Shape;536;p70"/>
          <p:cNvPicPr preferRelativeResize="0"/>
          <p:nvPr/>
        </p:nvPicPr>
        <p:blipFill>
          <a:blip r:embed="rId4">
            <a:alphaModFix/>
          </a:blip>
          <a:stretch>
            <a:fillRect/>
          </a:stretch>
        </p:blipFill>
        <p:spPr>
          <a:xfrm>
            <a:off x="7754600" y="3952450"/>
            <a:ext cx="952500" cy="95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5"/>
          <p:cNvSpPr txBox="1">
            <a:spLocks noGrp="1"/>
          </p:cNvSpPr>
          <p:nvPr>
            <p:ph type="title"/>
          </p:nvPr>
        </p:nvSpPr>
        <p:spPr>
          <a:xfrm>
            <a:off x="827700" y="904525"/>
            <a:ext cx="5921700" cy="91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Context &amp; EDA </a:t>
            </a:r>
            <a:endParaRPr/>
          </a:p>
        </p:txBody>
      </p:sp>
      <p:sp>
        <p:nvSpPr>
          <p:cNvPr id="264" name="Google Shape;264;p35"/>
          <p:cNvSpPr txBox="1">
            <a:spLocks noGrp="1"/>
          </p:cNvSpPr>
          <p:nvPr>
            <p:ph type="title" idx="2"/>
          </p:nvPr>
        </p:nvSpPr>
        <p:spPr>
          <a:xfrm>
            <a:off x="865725" y="223875"/>
            <a:ext cx="1652100" cy="7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265" name="Google Shape;265;p35"/>
          <p:cNvGrpSpPr/>
          <p:nvPr/>
        </p:nvGrpSpPr>
        <p:grpSpPr>
          <a:xfrm>
            <a:off x="-76200" y="-911037"/>
            <a:ext cx="9957508" cy="6229009"/>
            <a:chOff x="-76200" y="-911037"/>
            <a:chExt cx="9957508" cy="6229009"/>
          </a:xfrm>
        </p:grpSpPr>
        <p:pic>
          <p:nvPicPr>
            <p:cNvPr id="266" name="Google Shape;266;p35"/>
            <p:cNvPicPr preferRelativeResize="0"/>
            <p:nvPr/>
          </p:nvPicPr>
          <p:blipFill>
            <a:blip r:embed="rId3">
              <a:alphaModFix/>
            </a:blip>
            <a:stretch>
              <a:fillRect/>
            </a:stretch>
          </p:blipFill>
          <p:spPr>
            <a:xfrm>
              <a:off x="-76200" y="3295521"/>
              <a:ext cx="9286876" cy="2022451"/>
            </a:xfrm>
            <a:prstGeom prst="rect">
              <a:avLst/>
            </a:prstGeom>
            <a:noFill/>
            <a:ln>
              <a:noFill/>
            </a:ln>
          </p:spPr>
        </p:pic>
        <p:pic>
          <p:nvPicPr>
            <p:cNvPr id="267" name="Google Shape;267;p35"/>
            <p:cNvPicPr preferRelativeResize="0"/>
            <p:nvPr/>
          </p:nvPicPr>
          <p:blipFill>
            <a:blip r:embed="rId4">
              <a:alphaModFix/>
            </a:blip>
            <a:stretch>
              <a:fillRect/>
            </a:stretch>
          </p:blipFill>
          <p:spPr>
            <a:xfrm>
              <a:off x="6980242" y="-911037"/>
              <a:ext cx="2901066" cy="2901075"/>
            </a:xfrm>
            <a:prstGeom prst="rect">
              <a:avLst/>
            </a:prstGeom>
            <a:noFill/>
            <a:ln>
              <a:noFill/>
            </a:ln>
          </p:spPr>
        </p:pic>
        <p:pic>
          <p:nvPicPr>
            <p:cNvPr id="268" name="Google Shape;268;p35"/>
            <p:cNvPicPr preferRelativeResize="0"/>
            <p:nvPr/>
          </p:nvPicPr>
          <p:blipFill>
            <a:blip r:embed="rId5">
              <a:alphaModFix/>
            </a:blip>
            <a:stretch>
              <a:fillRect/>
            </a:stretch>
          </p:blipFill>
          <p:spPr>
            <a:xfrm>
              <a:off x="6449257" y="848405"/>
              <a:ext cx="1547235" cy="1547240"/>
            </a:xfrm>
            <a:prstGeom prst="rect">
              <a:avLst/>
            </a:prstGeom>
            <a:noFill/>
            <a:ln>
              <a:noFill/>
            </a:ln>
          </p:spPr>
        </p:pic>
      </p:grpSp>
      <p:sp>
        <p:nvSpPr>
          <p:cNvPr id="269" name="Google Shape;269;p35"/>
          <p:cNvSpPr txBox="1">
            <a:spLocks noGrp="1"/>
          </p:cNvSpPr>
          <p:nvPr>
            <p:ph type="subTitle" idx="1"/>
          </p:nvPr>
        </p:nvSpPr>
        <p:spPr>
          <a:xfrm>
            <a:off x="492900" y="1456600"/>
            <a:ext cx="7721100" cy="213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700"/>
          </a:p>
          <a:p>
            <a:pPr marL="0" lvl="0" indent="0" algn="l" rtl="0">
              <a:spcBef>
                <a:spcPts val="1200"/>
              </a:spcBef>
              <a:spcAft>
                <a:spcPts val="0"/>
              </a:spcAft>
              <a:buNone/>
            </a:pPr>
            <a:r>
              <a:rPr lang="en"/>
              <a:t>The dataset focuses on customer satisfaction and travel behaviors for an airline. It includes key features such as customer satisfaction levels, travel types, customer loyalty, seat comfort, food and drink ratings, and flight distances.</a:t>
            </a:r>
            <a:endParaRPr/>
          </a:p>
          <a:p>
            <a:pPr marL="0" lvl="0" indent="0" algn="l" rtl="0">
              <a:spcBef>
                <a:spcPts val="1200"/>
              </a:spcBef>
              <a:spcAft>
                <a:spcPts val="0"/>
              </a:spcAft>
              <a:buNone/>
            </a:pPr>
            <a:r>
              <a:rPr lang="en"/>
              <a:t>The goal is to identify patterns and insights that can help improve customer experience and satisfaction.</a:t>
            </a:r>
            <a:endParaRPr/>
          </a:p>
          <a:p>
            <a:pPr marL="0" lvl="0" indent="0" algn="l" rtl="0">
              <a:spcBef>
                <a:spcPts val="120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1"/>
          <p:cNvSpPr txBox="1">
            <a:spLocks noGrp="1"/>
          </p:cNvSpPr>
          <p:nvPr>
            <p:ph type="title"/>
          </p:nvPr>
        </p:nvSpPr>
        <p:spPr>
          <a:xfrm>
            <a:off x="868075" y="691900"/>
            <a:ext cx="5921700" cy="227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 &amp; Recommendations</a:t>
            </a:r>
            <a:endParaRPr/>
          </a:p>
        </p:txBody>
      </p:sp>
      <p:sp>
        <p:nvSpPr>
          <p:cNvPr id="542" name="Google Shape;542;p71"/>
          <p:cNvSpPr txBox="1">
            <a:spLocks noGrp="1"/>
          </p:cNvSpPr>
          <p:nvPr>
            <p:ph type="title" idx="2"/>
          </p:nvPr>
        </p:nvSpPr>
        <p:spPr>
          <a:xfrm>
            <a:off x="941825" y="691900"/>
            <a:ext cx="1652100" cy="7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grpSp>
        <p:nvGrpSpPr>
          <p:cNvPr id="543" name="Google Shape;543;p71"/>
          <p:cNvGrpSpPr/>
          <p:nvPr/>
        </p:nvGrpSpPr>
        <p:grpSpPr>
          <a:xfrm>
            <a:off x="-226150" y="-1026012"/>
            <a:ext cx="9957508" cy="6229009"/>
            <a:chOff x="-76200" y="-911037"/>
            <a:chExt cx="9957508" cy="6229009"/>
          </a:xfrm>
        </p:grpSpPr>
        <p:pic>
          <p:nvPicPr>
            <p:cNvPr id="544" name="Google Shape;544;p71"/>
            <p:cNvPicPr preferRelativeResize="0"/>
            <p:nvPr/>
          </p:nvPicPr>
          <p:blipFill>
            <a:blip r:embed="rId3">
              <a:alphaModFix/>
            </a:blip>
            <a:stretch>
              <a:fillRect/>
            </a:stretch>
          </p:blipFill>
          <p:spPr>
            <a:xfrm>
              <a:off x="-76200" y="3295521"/>
              <a:ext cx="9286876" cy="2022451"/>
            </a:xfrm>
            <a:prstGeom prst="rect">
              <a:avLst/>
            </a:prstGeom>
            <a:noFill/>
            <a:ln>
              <a:noFill/>
            </a:ln>
          </p:spPr>
        </p:pic>
        <p:pic>
          <p:nvPicPr>
            <p:cNvPr id="545" name="Google Shape;545;p71"/>
            <p:cNvPicPr preferRelativeResize="0"/>
            <p:nvPr/>
          </p:nvPicPr>
          <p:blipFill>
            <a:blip r:embed="rId4">
              <a:alphaModFix/>
            </a:blip>
            <a:stretch>
              <a:fillRect/>
            </a:stretch>
          </p:blipFill>
          <p:spPr>
            <a:xfrm>
              <a:off x="6980242" y="-911037"/>
              <a:ext cx="2901066" cy="2901075"/>
            </a:xfrm>
            <a:prstGeom prst="rect">
              <a:avLst/>
            </a:prstGeom>
            <a:noFill/>
            <a:ln>
              <a:noFill/>
            </a:ln>
          </p:spPr>
        </p:pic>
        <p:pic>
          <p:nvPicPr>
            <p:cNvPr id="546" name="Google Shape;546;p71"/>
            <p:cNvPicPr preferRelativeResize="0"/>
            <p:nvPr/>
          </p:nvPicPr>
          <p:blipFill>
            <a:blip r:embed="rId5">
              <a:alphaModFix/>
            </a:blip>
            <a:stretch>
              <a:fillRect/>
            </a:stretch>
          </p:blipFill>
          <p:spPr>
            <a:xfrm>
              <a:off x="6449257" y="848405"/>
              <a:ext cx="1547235" cy="154724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72"/>
          <p:cNvSpPr txBox="1">
            <a:spLocks noGrp="1"/>
          </p:cNvSpPr>
          <p:nvPr>
            <p:ph type="title"/>
          </p:nvPr>
        </p:nvSpPr>
        <p:spPr>
          <a:xfrm>
            <a:off x="762175" y="414725"/>
            <a:ext cx="3679800" cy="6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General Recommendations</a:t>
            </a:r>
            <a:endParaRPr>
              <a:solidFill>
                <a:schemeClr val="accent3"/>
              </a:solidFill>
            </a:endParaRPr>
          </a:p>
        </p:txBody>
      </p:sp>
      <p:sp>
        <p:nvSpPr>
          <p:cNvPr id="552" name="Google Shape;552;p72"/>
          <p:cNvSpPr txBox="1">
            <a:spLocks noGrp="1"/>
          </p:cNvSpPr>
          <p:nvPr>
            <p:ph type="subTitle" idx="1"/>
          </p:nvPr>
        </p:nvSpPr>
        <p:spPr>
          <a:xfrm>
            <a:off x="762175" y="1797550"/>
            <a:ext cx="3939600" cy="310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 Prioritize improvements in </a:t>
            </a:r>
            <a:r>
              <a:rPr lang="en" b="1"/>
              <a:t>inflight entertainment</a:t>
            </a:r>
            <a:r>
              <a:rPr lang="en"/>
              <a:t>, </a:t>
            </a:r>
            <a:r>
              <a:rPr lang="en" b="1"/>
              <a:t>seat comfort</a:t>
            </a:r>
            <a:r>
              <a:rPr lang="en"/>
              <a:t>, and </a:t>
            </a:r>
            <a:r>
              <a:rPr lang="en" b="1"/>
              <a:t>online booking</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2. Implement </a:t>
            </a:r>
            <a:r>
              <a:rPr lang="en" b="1"/>
              <a:t>real-time feedback systems</a:t>
            </a:r>
            <a:r>
              <a:rPr lang="en"/>
              <a:t> for quick issue resolution.</a:t>
            </a:r>
            <a:endParaRPr/>
          </a:p>
          <a:p>
            <a:pPr marL="0" lvl="0" indent="0" algn="l" rtl="0">
              <a:spcBef>
                <a:spcPts val="0"/>
              </a:spcBef>
              <a:spcAft>
                <a:spcPts val="0"/>
              </a:spcAft>
              <a:buNone/>
            </a:pPr>
            <a:endParaRPr/>
          </a:p>
          <a:p>
            <a:pPr marL="0" lvl="0" indent="0" algn="l" rtl="0">
              <a:spcBef>
                <a:spcPts val="0"/>
              </a:spcBef>
              <a:spcAft>
                <a:spcPts val="0"/>
              </a:spcAft>
              <a:buNone/>
            </a:pPr>
            <a:r>
              <a:rPr lang="en"/>
              <a:t>3. Customize services for </a:t>
            </a:r>
            <a:r>
              <a:rPr lang="en" b="1"/>
              <a:t>different customer segments</a:t>
            </a:r>
            <a:r>
              <a:rPr lang="en"/>
              <a:t> (e.g., business vs. leisure travelers).</a:t>
            </a:r>
            <a:endParaRPr/>
          </a:p>
          <a:p>
            <a:pPr marL="0" lvl="0" indent="0" algn="l" rtl="0">
              <a:spcBef>
                <a:spcPts val="0"/>
              </a:spcBef>
              <a:spcAft>
                <a:spcPts val="0"/>
              </a:spcAft>
              <a:buNone/>
            </a:pPr>
            <a:endParaRPr/>
          </a:p>
          <a:p>
            <a:pPr marL="0" lvl="0" indent="0" algn="l" rtl="0">
              <a:spcBef>
                <a:spcPts val="0"/>
              </a:spcBef>
              <a:spcAft>
                <a:spcPts val="0"/>
              </a:spcAft>
              <a:buNone/>
            </a:pPr>
            <a:r>
              <a:rPr lang="en"/>
              <a:t>4. Use </a:t>
            </a:r>
            <a:r>
              <a:rPr lang="en" b="1"/>
              <a:t>predictive analytics</a:t>
            </a:r>
            <a:r>
              <a:rPr lang="en"/>
              <a:t> to optimize resources and reduce false satisfaction predictions.</a:t>
            </a:r>
            <a:endParaRPr/>
          </a:p>
          <a:p>
            <a:pPr marL="0" lvl="0" indent="0" algn="l" rtl="0">
              <a:spcBef>
                <a:spcPts val="0"/>
              </a:spcBef>
              <a:spcAft>
                <a:spcPts val="0"/>
              </a:spcAft>
              <a:buNone/>
            </a:pPr>
            <a:endParaRPr/>
          </a:p>
        </p:txBody>
      </p:sp>
      <p:grpSp>
        <p:nvGrpSpPr>
          <p:cNvPr id="553" name="Google Shape;553;p72"/>
          <p:cNvGrpSpPr/>
          <p:nvPr/>
        </p:nvGrpSpPr>
        <p:grpSpPr>
          <a:xfrm>
            <a:off x="5421831" y="539503"/>
            <a:ext cx="3220621" cy="4319672"/>
            <a:chOff x="5421831" y="539503"/>
            <a:chExt cx="3220621" cy="4319672"/>
          </a:xfrm>
        </p:grpSpPr>
        <p:pic>
          <p:nvPicPr>
            <p:cNvPr id="554" name="Google Shape;554;p72"/>
            <p:cNvPicPr preferRelativeResize="0"/>
            <p:nvPr/>
          </p:nvPicPr>
          <p:blipFill>
            <a:blip r:embed="rId3">
              <a:alphaModFix/>
            </a:blip>
            <a:stretch>
              <a:fillRect/>
            </a:stretch>
          </p:blipFill>
          <p:spPr>
            <a:xfrm>
              <a:off x="5421831" y="1066389"/>
              <a:ext cx="2401437" cy="2396073"/>
            </a:xfrm>
            <a:prstGeom prst="rect">
              <a:avLst/>
            </a:prstGeom>
            <a:noFill/>
            <a:ln>
              <a:noFill/>
            </a:ln>
          </p:spPr>
        </p:pic>
        <p:pic>
          <p:nvPicPr>
            <p:cNvPr id="555" name="Google Shape;555;p72"/>
            <p:cNvPicPr preferRelativeResize="0"/>
            <p:nvPr/>
          </p:nvPicPr>
          <p:blipFill>
            <a:blip r:embed="rId4">
              <a:alphaModFix/>
            </a:blip>
            <a:stretch>
              <a:fillRect/>
            </a:stretch>
          </p:blipFill>
          <p:spPr>
            <a:xfrm>
              <a:off x="5667025" y="2409300"/>
              <a:ext cx="2975426" cy="2449875"/>
            </a:xfrm>
            <a:prstGeom prst="rect">
              <a:avLst/>
            </a:prstGeom>
            <a:noFill/>
            <a:ln>
              <a:noFill/>
            </a:ln>
          </p:spPr>
        </p:pic>
        <p:pic>
          <p:nvPicPr>
            <p:cNvPr id="556" name="Google Shape;556;p72"/>
            <p:cNvPicPr preferRelativeResize="0"/>
            <p:nvPr/>
          </p:nvPicPr>
          <p:blipFill>
            <a:blip r:embed="rId5">
              <a:alphaModFix/>
            </a:blip>
            <a:stretch>
              <a:fillRect/>
            </a:stretch>
          </p:blipFill>
          <p:spPr>
            <a:xfrm>
              <a:off x="7377475" y="539503"/>
              <a:ext cx="1053299" cy="678075"/>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3"/>
          <p:cNvSpPr txBox="1">
            <a:spLocks noGrp="1"/>
          </p:cNvSpPr>
          <p:nvPr>
            <p:ph type="title"/>
          </p:nvPr>
        </p:nvSpPr>
        <p:spPr>
          <a:xfrm>
            <a:off x="777425" y="270125"/>
            <a:ext cx="3679800" cy="6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Specific Recommendations </a:t>
            </a:r>
            <a:endParaRPr>
              <a:solidFill>
                <a:schemeClr val="accent3"/>
              </a:solidFill>
            </a:endParaRPr>
          </a:p>
        </p:txBody>
      </p:sp>
      <p:sp>
        <p:nvSpPr>
          <p:cNvPr id="562" name="Google Shape;562;p73"/>
          <p:cNvSpPr txBox="1">
            <a:spLocks noGrp="1"/>
          </p:cNvSpPr>
          <p:nvPr>
            <p:ph type="subTitle" idx="1"/>
          </p:nvPr>
        </p:nvSpPr>
        <p:spPr>
          <a:xfrm>
            <a:off x="777425" y="1942275"/>
            <a:ext cx="4378200" cy="283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b="1"/>
              <a:t>1. Inflight Entertainment</a:t>
            </a:r>
            <a:r>
              <a:rPr lang="en" sz="1300"/>
              <a:t>: Upgrade systems with personalized content and better options.</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b="1"/>
              <a:t>2. Seat Comfort</a:t>
            </a:r>
            <a:r>
              <a:rPr lang="en" sz="1300"/>
              <a:t>: Improve seating ergonomics and introduce premium options.</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b="1"/>
              <a:t>3. Business Travelers</a:t>
            </a:r>
            <a:r>
              <a:rPr lang="en" sz="1300"/>
              <a:t>: Offer premium packages with priority seating, lounge access, and better meals.</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b="1"/>
              <a:t>4. Ease of Booking</a:t>
            </a:r>
            <a:r>
              <a:rPr lang="en" sz="1300"/>
              <a:t>: Simplify the process via user-friendly apps and one-click rebooking.</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b="1"/>
              <a:t>5. Customer Loyalty</a:t>
            </a:r>
            <a:r>
              <a:rPr lang="en" sz="1300"/>
              <a:t>: Launch rewards programs and address dissatisfaction with compensations.</a:t>
            </a:r>
            <a:endParaRPr sz="1300"/>
          </a:p>
          <a:p>
            <a:pPr marL="0" lvl="0" indent="0" algn="l" rtl="0">
              <a:spcBef>
                <a:spcPts val="0"/>
              </a:spcBef>
              <a:spcAft>
                <a:spcPts val="0"/>
              </a:spcAft>
              <a:buNone/>
            </a:pPr>
            <a:endParaRPr sz="1100">
              <a:solidFill>
                <a:srgbClr val="FFFF00"/>
              </a:solidFill>
              <a:latin typeface="Arial"/>
              <a:ea typeface="Arial"/>
              <a:cs typeface="Arial"/>
              <a:sym typeface="Arial"/>
            </a:endParaRPr>
          </a:p>
          <a:p>
            <a:pPr marL="0" lvl="0" indent="0" algn="l" rtl="0">
              <a:spcBef>
                <a:spcPts val="0"/>
              </a:spcBef>
              <a:spcAft>
                <a:spcPts val="0"/>
              </a:spcAft>
              <a:buNone/>
            </a:pPr>
            <a:endParaRPr/>
          </a:p>
        </p:txBody>
      </p:sp>
      <p:grpSp>
        <p:nvGrpSpPr>
          <p:cNvPr id="563" name="Google Shape;563;p73"/>
          <p:cNvGrpSpPr/>
          <p:nvPr/>
        </p:nvGrpSpPr>
        <p:grpSpPr>
          <a:xfrm>
            <a:off x="5421831" y="539503"/>
            <a:ext cx="3220621" cy="4319672"/>
            <a:chOff x="5421831" y="539503"/>
            <a:chExt cx="3220621" cy="4319672"/>
          </a:xfrm>
        </p:grpSpPr>
        <p:pic>
          <p:nvPicPr>
            <p:cNvPr id="564" name="Google Shape;564;p73"/>
            <p:cNvPicPr preferRelativeResize="0"/>
            <p:nvPr/>
          </p:nvPicPr>
          <p:blipFill>
            <a:blip r:embed="rId3">
              <a:alphaModFix/>
            </a:blip>
            <a:stretch>
              <a:fillRect/>
            </a:stretch>
          </p:blipFill>
          <p:spPr>
            <a:xfrm>
              <a:off x="5421831" y="1066389"/>
              <a:ext cx="2401437" cy="2396073"/>
            </a:xfrm>
            <a:prstGeom prst="rect">
              <a:avLst/>
            </a:prstGeom>
            <a:noFill/>
            <a:ln>
              <a:noFill/>
            </a:ln>
          </p:spPr>
        </p:pic>
        <p:pic>
          <p:nvPicPr>
            <p:cNvPr id="565" name="Google Shape;565;p73"/>
            <p:cNvPicPr preferRelativeResize="0"/>
            <p:nvPr/>
          </p:nvPicPr>
          <p:blipFill>
            <a:blip r:embed="rId4">
              <a:alphaModFix/>
            </a:blip>
            <a:stretch>
              <a:fillRect/>
            </a:stretch>
          </p:blipFill>
          <p:spPr>
            <a:xfrm>
              <a:off x="5667025" y="2409300"/>
              <a:ext cx="2975426" cy="2449875"/>
            </a:xfrm>
            <a:prstGeom prst="rect">
              <a:avLst/>
            </a:prstGeom>
            <a:noFill/>
            <a:ln>
              <a:noFill/>
            </a:ln>
          </p:spPr>
        </p:pic>
        <p:pic>
          <p:nvPicPr>
            <p:cNvPr id="566" name="Google Shape;566;p73"/>
            <p:cNvPicPr preferRelativeResize="0"/>
            <p:nvPr/>
          </p:nvPicPr>
          <p:blipFill>
            <a:blip r:embed="rId5">
              <a:alphaModFix/>
            </a:blip>
            <a:stretch>
              <a:fillRect/>
            </a:stretch>
          </p:blipFill>
          <p:spPr>
            <a:xfrm>
              <a:off x="7377475" y="539503"/>
              <a:ext cx="1053299" cy="678075"/>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7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572" name="Google Shape;572;p74"/>
          <p:cNvSpPr txBox="1"/>
          <p:nvPr/>
        </p:nvSpPr>
        <p:spPr>
          <a:xfrm>
            <a:off x="668875" y="1168425"/>
            <a:ext cx="7990500" cy="3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Barlow"/>
                <a:ea typeface="Barlow"/>
                <a:cs typeface="Barlow"/>
                <a:sym typeface="Barlow"/>
              </a:rPr>
              <a:t>Data Source: </a:t>
            </a:r>
            <a:endParaRPr>
              <a:solidFill>
                <a:schemeClr val="dk1"/>
              </a:solidFill>
              <a:latin typeface="Barlow"/>
              <a:ea typeface="Barlow"/>
              <a:cs typeface="Barlow"/>
              <a:sym typeface="Barlow"/>
            </a:endParaRPr>
          </a:p>
          <a:p>
            <a:pPr marL="0" lvl="0" indent="0" algn="l" rtl="0">
              <a:spcBef>
                <a:spcPts val="0"/>
              </a:spcBef>
              <a:spcAft>
                <a:spcPts val="0"/>
              </a:spcAft>
              <a:buNone/>
            </a:pPr>
            <a:br>
              <a:rPr lang="en">
                <a:solidFill>
                  <a:schemeClr val="dk1"/>
                </a:solidFill>
                <a:latin typeface="Barlow"/>
                <a:ea typeface="Barlow"/>
                <a:cs typeface="Barlow"/>
                <a:sym typeface="Barlow"/>
              </a:rPr>
            </a:br>
            <a:r>
              <a:rPr lang="en" u="sng">
                <a:solidFill>
                  <a:schemeClr val="hlink"/>
                </a:solidFill>
                <a:latin typeface="Barlow"/>
                <a:ea typeface="Barlow"/>
                <a:cs typeface="Barlow"/>
                <a:sym typeface="Barlow"/>
                <a:hlinkClick r:id="rId3"/>
              </a:rPr>
              <a:t>https://www.kaggle.com/code/iamsouravbanerjee/shopping-trends-unveiled-eda-for-beginners</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a:solidFill>
                  <a:schemeClr val="dk1"/>
                </a:solidFill>
                <a:latin typeface="Barlow"/>
                <a:ea typeface="Barlow"/>
                <a:cs typeface="Barlow"/>
                <a:sym typeface="Barlow"/>
              </a:rPr>
              <a:t>Other Resources: </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u="sng">
                <a:solidFill>
                  <a:schemeClr val="hlink"/>
                </a:solidFill>
                <a:latin typeface="Barlow"/>
                <a:ea typeface="Barlow"/>
                <a:cs typeface="Barlow"/>
                <a:sym typeface="Barlow"/>
                <a:hlinkClick r:id="rId4"/>
              </a:rPr>
              <a:t>https://www.ibm.com/topics/exploratory-data-analysis</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r>
              <a:rPr lang="en" u="sng">
                <a:solidFill>
                  <a:schemeClr val="hlink"/>
                </a:solidFill>
                <a:latin typeface="Barlow"/>
                <a:ea typeface="Barlow"/>
                <a:cs typeface="Barlow"/>
                <a:sym typeface="Barlow"/>
                <a:hlinkClick r:id="rId5"/>
              </a:rPr>
              <a:t>https://www.geeksforgeeks.org/what-is-exploratory-data-analysis/</a:t>
            </a: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a:p>
            <a:pPr marL="0" lvl="0" indent="0" algn="l" rtl="0">
              <a:spcBef>
                <a:spcPts val="0"/>
              </a:spcBef>
              <a:spcAft>
                <a:spcPts val="0"/>
              </a:spcAft>
              <a:buNone/>
            </a:pPr>
            <a:endParaRPr>
              <a:solidFill>
                <a:schemeClr val="dk1"/>
              </a:solidFill>
              <a:latin typeface="Barlow"/>
              <a:ea typeface="Barlow"/>
              <a:cs typeface="Barlow"/>
              <a:sym typeface="Barlow"/>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5"/>
          <p:cNvSpPr txBox="1">
            <a:spLocks noGrp="1"/>
          </p:cNvSpPr>
          <p:nvPr>
            <p:ph type="title"/>
          </p:nvPr>
        </p:nvSpPr>
        <p:spPr>
          <a:xfrm>
            <a:off x="1768500" y="720250"/>
            <a:ext cx="5607000" cy="161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 </a:t>
            </a:r>
            <a:endParaRPr/>
          </a:p>
        </p:txBody>
      </p:sp>
      <p:grpSp>
        <p:nvGrpSpPr>
          <p:cNvPr id="578" name="Google Shape;578;p75"/>
          <p:cNvGrpSpPr/>
          <p:nvPr/>
        </p:nvGrpSpPr>
        <p:grpSpPr>
          <a:xfrm>
            <a:off x="299562" y="2599301"/>
            <a:ext cx="8936590" cy="3444875"/>
            <a:chOff x="299562" y="2599301"/>
            <a:chExt cx="8936590" cy="3444875"/>
          </a:xfrm>
        </p:grpSpPr>
        <p:pic>
          <p:nvPicPr>
            <p:cNvPr id="579" name="Google Shape;579;p75"/>
            <p:cNvPicPr preferRelativeResize="0"/>
            <p:nvPr/>
          </p:nvPicPr>
          <p:blipFill rotWithShape="1">
            <a:blip r:embed="rId3">
              <a:alphaModFix/>
            </a:blip>
            <a:srcRect r="16597" b="46389"/>
            <a:stretch/>
          </p:blipFill>
          <p:spPr>
            <a:xfrm>
              <a:off x="1768550" y="3334850"/>
              <a:ext cx="7467602" cy="2709326"/>
            </a:xfrm>
            <a:prstGeom prst="rect">
              <a:avLst/>
            </a:prstGeom>
            <a:noFill/>
            <a:ln>
              <a:noFill/>
            </a:ln>
          </p:spPr>
        </p:pic>
        <p:pic>
          <p:nvPicPr>
            <p:cNvPr id="580" name="Google Shape;580;p75"/>
            <p:cNvPicPr preferRelativeResize="0"/>
            <p:nvPr/>
          </p:nvPicPr>
          <p:blipFill>
            <a:blip r:embed="rId4">
              <a:alphaModFix/>
            </a:blip>
            <a:stretch>
              <a:fillRect/>
            </a:stretch>
          </p:blipFill>
          <p:spPr>
            <a:xfrm>
              <a:off x="552925" y="3183050"/>
              <a:ext cx="2413100" cy="2410875"/>
            </a:xfrm>
            <a:prstGeom prst="rect">
              <a:avLst/>
            </a:prstGeom>
            <a:noFill/>
            <a:ln>
              <a:noFill/>
            </a:ln>
          </p:spPr>
        </p:pic>
        <p:pic>
          <p:nvPicPr>
            <p:cNvPr id="581" name="Google Shape;581;p75"/>
            <p:cNvPicPr preferRelativeResize="0"/>
            <p:nvPr/>
          </p:nvPicPr>
          <p:blipFill>
            <a:blip r:embed="rId5">
              <a:alphaModFix/>
            </a:blip>
            <a:stretch>
              <a:fillRect/>
            </a:stretch>
          </p:blipFill>
          <p:spPr>
            <a:xfrm rot="-5400000">
              <a:off x="-191475" y="3090337"/>
              <a:ext cx="2004699" cy="1022625"/>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6"/>
          <p:cNvSpPr txBox="1">
            <a:spLocks noGrp="1"/>
          </p:cNvSpPr>
          <p:nvPr>
            <p:ph type="title"/>
          </p:nvPr>
        </p:nvSpPr>
        <p:spPr>
          <a:xfrm>
            <a:off x="720000" y="655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Initial Observation of Customer Satisfaction for Invistico Airlines</a:t>
            </a:r>
            <a:endParaRPr/>
          </a:p>
          <a:p>
            <a:pPr marL="0" lvl="0" indent="0" algn="ctr" rtl="0">
              <a:spcBef>
                <a:spcPts val="0"/>
              </a:spcBef>
              <a:spcAft>
                <a:spcPts val="0"/>
              </a:spcAft>
              <a:buNone/>
            </a:pPr>
            <a:endParaRPr/>
          </a:p>
        </p:txBody>
      </p:sp>
      <p:sp>
        <p:nvSpPr>
          <p:cNvPr id="275" name="Google Shape;275;p36"/>
          <p:cNvSpPr txBox="1">
            <a:spLocks noGrp="1"/>
          </p:cNvSpPr>
          <p:nvPr>
            <p:ph type="subTitle" idx="3"/>
          </p:nvPr>
        </p:nvSpPr>
        <p:spPr>
          <a:xfrm>
            <a:off x="883350" y="1168434"/>
            <a:ext cx="7377300" cy="359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accent3"/>
                </a:solidFill>
              </a:rPr>
              <a:t>What is in this data set?</a:t>
            </a:r>
            <a:endParaRPr sz="1500" b="1">
              <a:solidFill>
                <a:schemeClr val="accent3"/>
              </a:solidFill>
            </a:endParaRPr>
          </a:p>
          <a:p>
            <a:pPr marL="457200" lvl="0" indent="-323850" algn="l" rtl="0">
              <a:spcBef>
                <a:spcPts val="0"/>
              </a:spcBef>
              <a:spcAft>
                <a:spcPts val="0"/>
              </a:spcAft>
              <a:buSzPts val="1500"/>
              <a:buChar char="●"/>
            </a:pPr>
            <a:r>
              <a:rPr lang="en" sz="1500"/>
              <a:t>Customer details, flight information, and feedback from passengers who have previously flown with Invistico. </a:t>
            </a:r>
            <a:endParaRPr sz="1500"/>
          </a:p>
          <a:p>
            <a:pPr marL="0" lvl="0" indent="0" algn="l" rtl="0">
              <a:spcBef>
                <a:spcPts val="0"/>
              </a:spcBef>
              <a:spcAft>
                <a:spcPts val="0"/>
              </a:spcAft>
              <a:buNone/>
            </a:pPr>
            <a:endParaRPr/>
          </a:p>
          <a:p>
            <a:pPr marL="0" lvl="0" indent="0" algn="l" rtl="0">
              <a:spcBef>
                <a:spcPts val="0"/>
              </a:spcBef>
              <a:spcAft>
                <a:spcPts val="0"/>
              </a:spcAft>
              <a:buNone/>
            </a:pPr>
            <a:r>
              <a:rPr lang="en" b="1">
                <a:solidFill>
                  <a:schemeClr val="accent3"/>
                </a:solidFill>
              </a:rPr>
              <a:t>Dataset contains</a:t>
            </a:r>
            <a:r>
              <a:rPr lang="en">
                <a:solidFill>
                  <a:schemeClr val="accent3"/>
                </a:solidFill>
              </a:rPr>
              <a:t> </a:t>
            </a:r>
            <a:r>
              <a:rPr lang="en"/>
              <a:t>129,880 rows and 23 columns. </a:t>
            </a:r>
            <a:r>
              <a:rPr lang="en" b="1">
                <a:solidFill>
                  <a:schemeClr val="accent3"/>
                </a:solidFill>
              </a:rPr>
              <a:t>Captures passenger  attributes including: </a:t>
            </a:r>
            <a:r>
              <a:rPr lang="en"/>
              <a:t>satisfaction levels, gender, age, flight details, and seat comfort.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76" name="Google Shape;276;p36"/>
          <p:cNvPicPr preferRelativeResize="0"/>
          <p:nvPr/>
        </p:nvPicPr>
        <p:blipFill>
          <a:blip r:embed="rId3">
            <a:alphaModFix/>
          </a:blip>
          <a:stretch>
            <a:fillRect/>
          </a:stretch>
        </p:blipFill>
        <p:spPr>
          <a:xfrm>
            <a:off x="1762125" y="2891400"/>
            <a:ext cx="5619750" cy="1876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7"/>
          <p:cNvSpPr txBox="1">
            <a:spLocks noGrp="1"/>
          </p:cNvSpPr>
          <p:nvPr>
            <p:ph type="title"/>
          </p:nvPr>
        </p:nvSpPr>
        <p:spPr>
          <a:xfrm>
            <a:off x="311900" y="1999050"/>
            <a:ext cx="400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Dictionary </a:t>
            </a:r>
            <a:endParaRPr/>
          </a:p>
        </p:txBody>
      </p:sp>
      <p:pic>
        <p:nvPicPr>
          <p:cNvPr id="282" name="Google Shape;282;p37"/>
          <p:cNvPicPr preferRelativeResize="0"/>
          <p:nvPr/>
        </p:nvPicPr>
        <p:blipFill>
          <a:blip r:embed="rId3">
            <a:alphaModFix/>
          </a:blip>
          <a:stretch>
            <a:fillRect/>
          </a:stretch>
        </p:blipFill>
        <p:spPr>
          <a:xfrm>
            <a:off x="4082025" y="112838"/>
            <a:ext cx="4000800" cy="49178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8"/>
          <p:cNvSpPr txBox="1">
            <a:spLocks noGrp="1"/>
          </p:cNvSpPr>
          <p:nvPr>
            <p:ph type="title"/>
          </p:nvPr>
        </p:nvSpPr>
        <p:spPr>
          <a:xfrm>
            <a:off x="231075" y="109625"/>
            <a:ext cx="579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Addressing Missing Values </a:t>
            </a:r>
            <a:endParaRPr/>
          </a:p>
        </p:txBody>
      </p:sp>
      <p:pic>
        <p:nvPicPr>
          <p:cNvPr id="288" name="Google Shape;288;p38"/>
          <p:cNvPicPr preferRelativeResize="0"/>
          <p:nvPr/>
        </p:nvPicPr>
        <p:blipFill>
          <a:blip r:embed="rId3">
            <a:alphaModFix/>
          </a:blip>
          <a:stretch>
            <a:fillRect/>
          </a:stretch>
        </p:blipFill>
        <p:spPr>
          <a:xfrm>
            <a:off x="77950" y="1242775"/>
            <a:ext cx="4953600" cy="3526050"/>
          </a:xfrm>
          <a:prstGeom prst="rect">
            <a:avLst/>
          </a:prstGeom>
          <a:noFill/>
          <a:ln>
            <a:noFill/>
          </a:ln>
        </p:spPr>
      </p:pic>
      <p:pic>
        <p:nvPicPr>
          <p:cNvPr id="289" name="Google Shape;289;p38"/>
          <p:cNvPicPr preferRelativeResize="0"/>
          <p:nvPr/>
        </p:nvPicPr>
        <p:blipFill>
          <a:blip r:embed="rId4">
            <a:alphaModFix/>
          </a:blip>
          <a:stretch>
            <a:fillRect/>
          </a:stretch>
        </p:blipFill>
        <p:spPr>
          <a:xfrm>
            <a:off x="5841425" y="987125"/>
            <a:ext cx="3302583" cy="4156376"/>
          </a:xfrm>
          <a:prstGeom prst="rect">
            <a:avLst/>
          </a:prstGeom>
          <a:noFill/>
          <a:ln>
            <a:noFill/>
          </a:ln>
        </p:spPr>
      </p:pic>
      <p:sp>
        <p:nvSpPr>
          <p:cNvPr id="290" name="Google Shape;290;p38"/>
          <p:cNvSpPr/>
          <p:nvPr/>
        </p:nvSpPr>
        <p:spPr>
          <a:xfrm>
            <a:off x="5104375" y="2344125"/>
            <a:ext cx="664200" cy="889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title"/>
          </p:nvPr>
        </p:nvSpPr>
        <p:spPr>
          <a:xfrm>
            <a:off x="720000" y="214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Exploratory Data Analysis</a:t>
            </a:r>
            <a:endParaRPr/>
          </a:p>
        </p:txBody>
      </p:sp>
      <p:sp>
        <p:nvSpPr>
          <p:cNvPr id="296" name="Google Shape;296;p39"/>
          <p:cNvSpPr txBox="1"/>
          <p:nvPr/>
        </p:nvSpPr>
        <p:spPr>
          <a:xfrm>
            <a:off x="6534500" y="924750"/>
            <a:ext cx="2201400" cy="4083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Barlow"/>
              <a:buChar char="●"/>
            </a:pPr>
            <a:r>
              <a:rPr lang="en" b="1">
                <a:solidFill>
                  <a:schemeClr val="accent3"/>
                </a:solidFill>
                <a:latin typeface="Barlow"/>
                <a:ea typeface="Barlow"/>
                <a:cs typeface="Barlow"/>
                <a:sym typeface="Barlow"/>
              </a:rPr>
              <a:t>Approach</a:t>
            </a:r>
            <a:r>
              <a:rPr lang="en">
                <a:solidFill>
                  <a:schemeClr val="accent3"/>
                </a:solidFill>
                <a:latin typeface="Barlow"/>
                <a:ea typeface="Barlow"/>
                <a:cs typeface="Barlow"/>
                <a:sym typeface="Barlow"/>
              </a:rPr>
              <a:t>: </a:t>
            </a:r>
            <a:r>
              <a:rPr lang="en">
                <a:solidFill>
                  <a:schemeClr val="dk1"/>
                </a:solidFill>
                <a:latin typeface="Barlow"/>
                <a:ea typeface="Barlow"/>
                <a:cs typeface="Barlow"/>
                <a:sym typeface="Barlow"/>
              </a:rPr>
              <a:t>Univariate Analysis provided clearer insights into each feature after differentiating and separating the data. </a:t>
            </a:r>
            <a:endParaRPr>
              <a:solidFill>
                <a:schemeClr val="dk1"/>
              </a:solidFill>
              <a:latin typeface="Barlow"/>
              <a:ea typeface="Barlow"/>
              <a:cs typeface="Barlow"/>
              <a:sym typeface="Barlow"/>
            </a:endParaRPr>
          </a:p>
        </p:txBody>
      </p:sp>
      <p:pic>
        <p:nvPicPr>
          <p:cNvPr id="297" name="Google Shape;297;p39"/>
          <p:cNvPicPr preferRelativeResize="0"/>
          <p:nvPr/>
        </p:nvPicPr>
        <p:blipFill>
          <a:blip r:embed="rId3">
            <a:alphaModFix/>
          </a:blip>
          <a:stretch>
            <a:fillRect/>
          </a:stretch>
        </p:blipFill>
        <p:spPr>
          <a:xfrm>
            <a:off x="720000" y="1090975"/>
            <a:ext cx="5943600" cy="1790700"/>
          </a:xfrm>
          <a:prstGeom prst="rect">
            <a:avLst/>
          </a:prstGeom>
          <a:noFill/>
          <a:ln>
            <a:noFill/>
          </a:ln>
        </p:spPr>
      </p:pic>
      <p:pic>
        <p:nvPicPr>
          <p:cNvPr id="298" name="Google Shape;298;p39"/>
          <p:cNvPicPr preferRelativeResize="0"/>
          <p:nvPr/>
        </p:nvPicPr>
        <p:blipFill>
          <a:blip r:embed="rId4">
            <a:alphaModFix/>
          </a:blip>
          <a:stretch>
            <a:fillRect/>
          </a:stretch>
        </p:blipFill>
        <p:spPr>
          <a:xfrm>
            <a:off x="2238850" y="3185550"/>
            <a:ext cx="5943600" cy="1838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0"/>
          <p:cNvSpPr txBox="1">
            <a:spLocks noGrp="1"/>
          </p:cNvSpPr>
          <p:nvPr>
            <p:ph type="title"/>
          </p:nvPr>
        </p:nvSpPr>
        <p:spPr>
          <a:xfrm>
            <a:off x="720000" y="214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Exploratory Data Analysis cont.</a:t>
            </a:r>
            <a:endParaRPr/>
          </a:p>
        </p:txBody>
      </p:sp>
      <p:sp>
        <p:nvSpPr>
          <p:cNvPr id="304" name="Google Shape;304;p40"/>
          <p:cNvSpPr txBox="1"/>
          <p:nvPr/>
        </p:nvSpPr>
        <p:spPr>
          <a:xfrm>
            <a:off x="6437575" y="1183250"/>
            <a:ext cx="2157300" cy="3308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b="1">
                <a:solidFill>
                  <a:schemeClr val="accent3"/>
                </a:solidFill>
                <a:latin typeface="Barlow"/>
                <a:ea typeface="Barlow"/>
                <a:cs typeface="Barlow"/>
                <a:sym typeface="Barlow"/>
              </a:rPr>
              <a:t>Bar Chart Findings:</a:t>
            </a:r>
            <a:r>
              <a:rPr lang="en" b="1">
                <a:solidFill>
                  <a:schemeClr val="dk1"/>
                </a:solidFill>
                <a:latin typeface="Barlow"/>
                <a:ea typeface="Barlow"/>
                <a:cs typeface="Barlow"/>
                <a:sym typeface="Barlow"/>
              </a:rPr>
              <a:t> </a:t>
            </a:r>
            <a:r>
              <a:rPr lang="en">
                <a:solidFill>
                  <a:schemeClr val="dk1"/>
                </a:solidFill>
                <a:latin typeface="Barlow"/>
                <a:ea typeface="Barlow"/>
                <a:cs typeface="Barlow"/>
                <a:sym typeface="Barlow"/>
              </a:rPr>
              <a:t>Airline has ~50/50 satisfaction and dissatisfaction rate. </a:t>
            </a:r>
            <a:endParaRPr>
              <a:solidFill>
                <a:schemeClr val="dk1"/>
              </a:solidFill>
              <a:latin typeface="Barlow"/>
              <a:ea typeface="Barlow"/>
              <a:cs typeface="Barlow"/>
              <a:sym typeface="Barlow"/>
            </a:endParaRPr>
          </a:p>
          <a:p>
            <a:pPr marL="457200" lvl="0" indent="0" algn="l" rtl="0">
              <a:spcBef>
                <a:spcPts val="0"/>
              </a:spcBef>
              <a:spcAft>
                <a:spcPts val="0"/>
              </a:spcAft>
              <a:buNone/>
            </a:pPr>
            <a:endParaRPr>
              <a:solidFill>
                <a:schemeClr val="dk1"/>
              </a:solidFill>
              <a:latin typeface="Barlow"/>
              <a:ea typeface="Barlow"/>
              <a:cs typeface="Barlow"/>
              <a:sym typeface="Barlow"/>
            </a:endParaRPr>
          </a:p>
          <a:p>
            <a:pPr marL="457200" lvl="0" indent="0" algn="l" rtl="0">
              <a:spcBef>
                <a:spcPts val="0"/>
              </a:spcBef>
              <a:spcAft>
                <a:spcPts val="0"/>
              </a:spcAft>
              <a:buNone/>
            </a:pPr>
            <a:r>
              <a:rPr lang="en">
                <a:solidFill>
                  <a:schemeClr val="dk1"/>
                </a:solidFill>
                <a:latin typeface="Barlow"/>
                <a:ea typeface="Barlow"/>
                <a:cs typeface="Barlow"/>
                <a:sym typeface="Barlow"/>
              </a:rPr>
              <a:t>Majority of passengers are loyal customers.</a:t>
            </a:r>
            <a:endParaRPr>
              <a:solidFill>
                <a:schemeClr val="dk1"/>
              </a:solidFill>
              <a:latin typeface="Barlow"/>
              <a:ea typeface="Barlow"/>
              <a:cs typeface="Barlow"/>
              <a:sym typeface="Barlow"/>
            </a:endParaRPr>
          </a:p>
          <a:p>
            <a:pPr marL="457200" lvl="0" indent="0" algn="l" rtl="0">
              <a:spcBef>
                <a:spcPts val="0"/>
              </a:spcBef>
              <a:spcAft>
                <a:spcPts val="0"/>
              </a:spcAft>
              <a:buNone/>
            </a:pPr>
            <a:endParaRPr>
              <a:solidFill>
                <a:schemeClr val="dk1"/>
              </a:solidFill>
              <a:latin typeface="Barlow"/>
              <a:ea typeface="Barlow"/>
              <a:cs typeface="Barlow"/>
              <a:sym typeface="Barlow"/>
            </a:endParaRPr>
          </a:p>
          <a:p>
            <a:pPr marL="457200" lvl="0" indent="0" algn="l" rtl="0">
              <a:spcBef>
                <a:spcPts val="0"/>
              </a:spcBef>
              <a:spcAft>
                <a:spcPts val="0"/>
              </a:spcAft>
              <a:buNone/>
            </a:pPr>
            <a:r>
              <a:rPr lang="en">
                <a:solidFill>
                  <a:schemeClr val="dk1"/>
                </a:solidFill>
                <a:latin typeface="Barlow"/>
                <a:ea typeface="Barlow"/>
                <a:cs typeface="Barlow"/>
                <a:sym typeface="Barlow"/>
              </a:rPr>
              <a:t>Most passengers are traveling for business purposes.   </a:t>
            </a:r>
            <a:endParaRPr>
              <a:solidFill>
                <a:schemeClr val="dk1"/>
              </a:solidFill>
              <a:latin typeface="Barlow"/>
              <a:ea typeface="Barlow"/>
              <a:cs typeface="Barlow"/>
              <a:sym typeface="Barlow"/>
            </a:endParaRPr>
          </a:p>
        </p:txBody>
      </p:sp>
      <p:pic>
        <p:nvPicPr>
          <p:cNvPr id="305" name="Google Shape;305;p40"/>
          <p:cNvPicPr preferRelativeResize="0"/>
          <p:nvPr/>
        </p:nvPicPr>
        <p:blipFill>
          <a:blip r:embed="rId3">
            <a:alphaModFix/>
          </a:blip>
          <a:stretch>
            <a:fillRect/>
          </a:stretch>
        </p:blipFill>
        <p:spPr>
          <a:xfrm>
            <a:off x="590900" y="1573675"/>
            <a:ext cx="5943600" cy="2162850"/>
          </a:xfrm>
          <a:prstGeom prst="rect">
            <a:avLst/>
          </a:prstGeom>
          <a:noFill/>
          <a:ln>
            <a:noFill/>
          </a:ln>
        </p:spPr>
      </p:pic>
    </p:spTree>
  </p:cSld>
  <p:clrMapOvr>
    <a:masterClrMapping/>
  </p:clrMapOvr>
</p:sld>
</file>

<file path=ppt/theme/theme1.xml><?xml version="1.0" encoding="utf-8"?>
<a:theme xmlns:a="http://schemas.openxmlformats.org/drawingml/2006/main" name="Differential Geometry - Master of Science in Mathematics by Slidesgo">
  <a:themeElements>
    <a:clrScheme name="Simple Light">
      <a:dk1>
        <a:srgbClr val="FFFFFF"/>
      </a:dk1>
      <a:lt1>
        <a:srgbClr val="031B2D"/>
      </a:lt1>
      <a:dk2>
        <a:srgbClr val="2F2C78"/>
      </a:dk2>
      <a:lt2>
        <a:srgbClr val="7449DD"/>
      </a:lt2>
      <a:accent1>
        <a:srgbClr val="9E5FA6"/>
      </a:accent1>
      <a:accent2>
        <a:srgbClr val="F88D2F"/>
      </a:accent2>
      <a:accent3>
        <a:srgbClr val="F0A563"/>
      </a:accent3>
      <a:accent4>
        <a:srgbClr val="E1D2C5"/>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1740</Words>
  <Application>Microsoft Office PowerPoint</Application>
  <PresentationFormat>On-screen Show (16:9)</PresentationFormat>
  <Paragraphs>282</Paragraphs>
  <Slides>44</Slides>
  <Notes>44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Mulish</vt:lpstr>
      <vt:lpstr>Barlow</vt:lpstr>
      <vt:lpstr>Anaheim</vt:lpstr>
      <vt:lpstr>DM Sans</vt:lpstr>
      <vt:lpstr>Nunito Light</vt:lpstr>
      <vt:lpstr>Lato Light</vt:lpstr>
      <vt:lpstr>Archivo Narrow</vt:lpstr>
      <vt:lpstr>Differential Geometry - Master of Science in Mathematics by Slidesgo</vt:lpstr>
      <vt:lpstr>An In-depth Analysis of Airline Customer Satisfaction</vt:lpstr>
      <vt:lpstr>Table of contents</vt:lpstr>
      <vt:lpstr>Executive Summary</vt:lpstr>
      <vt:lpstr>Context &amp; EDA </vt:lpstr>
      <vt:lpstr>Initial Observation of Customer Satisfaction for Invistico Airlines </vt:lpstr>
      <vt:lpstr>Data Dictionary </vt:lpstr>
      <vt:lpstr>Addressing Missing Values </vt:lpstr>
      <vt:lpstr>Exploratory Data Analysis</vt:lpstr>
      <vt:lpstr>Exploratory Data Analysis cont.</vt:lpstr>
      <vt:lpstr>Exploratory Data Analysis cont.</vt:lpstr>
      <vt:lpstr>Exploratory Data Analysis cont.</vt:lpstr>
      <vt:lpstr>Exploratory Data Analysis cont.</vt:lpstr>
      <vt:lpstr>PowerPoint Presentation</vt:lpstr>
      <vt:lpstr>PowerPoint Presentation</vt:lpstr>
      <vt:lpstr>Insights from Univariate Analysis</vt:lpstr>
      <vt:lpstr>Insights from Univariate Analysis</vt:lpstr>
      <vt:lpstr>Bivariate Analysis </vt:lpstr>
      <vt:lpstr>Heatmap</vt:lpstr>
      <vt:lpstr>Satisfaction Levels by Gender</vt:lpstr>
      <vt:lpstr>Satisfaction Levels by Type of Travel</vt:lpstr>
      <vt:lpstr>Satisfaction Levels by Class</vt:lpstr>
      <vt:lpstr>Relationship of Age with Satisfaction </vt:lpstr>
      <vt:lpstr>Relationship of Flight Distance with Satisfaction </vt:lpstr>
      <vt:lpstr>Insights from Bivariate Analysis</vt:lpstr>
      <vt:lpstr>Insights from Bivariate Analysis</vt:lpstr>
      <vt:lpstr>At A Glance Recommendations</vt:lpstr>
      <vt:lpstr>Data Preparation &amp; Creation of Models   </vt:lpstr>
      <vt:lpstr>Logistic Regression</vt:lpstr>
      <vt:lpstr>PowerPoint Presentation</vt:lpstr>
      <vt:lpstr>PowerPoint Presentation</vt:lpstr>
      <vt:lpstr>Confusion Matrix</vt:lpstr>
      <vt:lpstr>Establishing Ground Rules &amp; Understanding What do We Need Out of our Model</vt:lpstr>
      <vt:lpstr>Tuning Model</vt:lpstr>
      <vt:lpstr>Comparing Thresholds </vt:lpstr>
      <vt:lpstr>Decision Tree </vt:lpstr>
      <vt:lpstr>PowerPoint Presentation</vt:lpstr>
      <vt:lpstr>PowerPoint Presentation</vt:lpstr>
      <vt:lpstr>Model Comparison  </vt:lpstr>
      <vt:lpstr>Final Model Recommendations</vt:lpstr>
      <vt:lpstr>Conclusion &amp; Recommendations</vt:lpstr>
      <vt:lpstr>General Recommendations</vt:lpstr>
      <vt:lpstr>Specific Recommendations </vt:lpstr>
      <vt:lpstr>Resources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Hector Enriquez Orellana</cp:lastModifiedBy>
  <cp:revision>1</cp:revision>
  <dcterms:modified xsi:type="dcterms:W3CDTF">2024-12-22T00:54:23Z</dcterms:modified>
</cp:coreProperties>
</file>